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2"/>
  </p:notesMasterIdLst>
  <p:sldIdLst>
    <p:sldId id="256" r:id="rId5"/>
    <p:sldId id="271" r:id="rId6"/>
    <p:sldId id="291" r:id="rId7"/>
    <p:sldId id="269" r:id="rId8"/>
    <p:sldId id="281" r:id="rId9"/>
    <p:sldId id="282" r:id="rId10"/>
    <p:sldId id="292" r:id="rId11"/>
    <p:sldId id="294" r:id="rId12"/>
    <p:sldId id="293" r:id="rId13"/>
    <p:sldId id="273" r:id="rId14"/>
    <p:sldId id="280" r:id="rId15"/>
    <p:sldId id="274" r:id="rId16"/>
    <p:sldId id="275" r:id="rId17"/>
    <p:sldId id="276" r:id="rId18"/>
    <p:sldId id="266" r:id="rId19"/>
    <p:sldId id="285"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FC2196DD-371D-119E-A453-B719B9AC54EA}" name="Almonte, Marcelo MCPO USN NETC PENSACOLA FL (USA)" initials="A(" userId="S::marcelo.almonte.mil@us.navy.mil::6da9497a-c4c6-4b8b-a982-0c29bc2bfa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borne, James R MCPO USN DCNO N1 (USA)" initials="OJRMUDN(" lastIdx="1" clrIdx="0">
    <p:extLst>
      <p:ext uri="{19B8F6BF-5375-455C-9EA6-DF929625EA0E}">
        <p15:presenceInfo xmlns:p15="http://schemas.microsoft.com/office/powerpoint/2012/main" userId="S-1-5-21-1801674531-2146617017-725345543-9566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010"/>
    <a:srgbClr val="022939"/>
    <a:srgbClr val="002939"/>
    <a:srgbClr val="02293A"/>
    <a:srgbClr val="012A39"/>
    <a:srgbClr val="002A38"/>
    <a:srgbClr val="002A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9FFFF-C77B-F547-6C29-A52ED6FCE104}" v="1" dt="2024-08-27T16:46:58.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72667" autoAdjust="0"/>
  </p:normalViewPr>
  <p:slideViewPr>
    <p:cSldViewPr snapToGrid="0">
      <p:cViewPr varScale="1">
        <p:scale>
          <a:sx n="86" d="100"/>
          <a:sy n="86" d="100"/>
        </p:scale>
        <p:origin x="22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ll, Kelvin R SCPO USN COMNAVCRUITCOM MIL (USA)" userId="S::kelvin.r.powell.mil@us.navy.mil::22933322-2c17-43c2-a70b-5ab02b6482e4" providerId="AD" clId="Web-{1A0224FC-6CA9-8B69-5BAE-C90C4C3A0AA9}"/>
    <pc:docChg chg="delSld modSld">
      <pc:chgData name="Powell, Kelvin R SCPO USN COMNAVCRUITCOM MIL (USA)" userId="S::kelvin.r.powell.mil@us.navy.mil::22933322-2c17-43c2-a70b-5ab02b6482e4" providerId="AD" clId="Web-{1A0224FC-6CA9-8B69-5BAE-C90C4C3A0AA9}" dt="2024-08-09T14:55:31.970" v="10"/>
      <pc:docMkLst>
        <pc:docMk/>
      </pc:docMkLst>
      <pc:sldChg chg="modSp modNotes">
        <pc:chgData name="Powell, Kelvin R SCPO USN COMNAVCRUITCOM MIL (USA)" userId="S::kelvin.r.powell.mil@us.navy.mil::22933322-2c17-43c2-a70b-5ab02b6482e4" providerId="AD" clId="Web-{1A0224FC-6CA9-8B69-5BAE-C90C4C3A0AA9}" dt="2024-08-09T14:55:21.844" v="9"/>
        <pc:sldMkLst>
          <pc:docMk/>
          <pc:sldMk cId="518188630" sldId="294"/>
        </pc:sldMkLst>
        <pc:spChg chg="mod">
          <ac:chgData name="Powell, Kelvin R SCPO USN COMNAVCRUITCOM MIL (USA)" userId="S::kelvin.r.powell.mil@us.navy.mil::22933322-2c17-43c2-a70b-5ab02b6482e4" providerId="AD" clId="Web-{1A0224FC-6CA9-8B69-5BAE-C90C4C3A0AA9}" dt="2024-08-09T14:55:00.375" v="6" actId="20577"/>
          <ac:spMkLst>
            <pc:docMk/>
            <pc:sldMk cId="518188630" sldId="294"/>
            <ac:spMk id="3" creationId="{00000000-0000-0000-0000-000000000000}"/>
          </ac:spMkLst>
        </pc:spChg>
      </pc:sldChg>
      <pc:sldChg chg="del">
        <pc:chgData name="Powell, Kelvin R SCPO USN COMNAVCRUITCOM MIL (USA)" userId="S::kelvin.r.powell.mil@us.navy.mil::22933322-2c17-43c2-a70b-5ab02b6482e4" providerId="AD" clId="Web-{1A0224FC-6CA9-8B69-5BAE-C90C4C3A0AA9}" dt="2024-08-09T14:55:31.970" v="10"/>
        <pc:sldMkLst>
          <pc:docMk/>
          <pc:sldMk cId="1791967106" sldId="295"/>
        </pc:sldMkLst>
      </pc:sldChg>
    </pc:docChg>
  </pc:docChgLst>
  <pc:docChgLst>
    <pc:chgData name="Almonte, Marcelo MCPO USN NETC PENSACOLA FL (USA)" userId="S::marcelo.almonte.mil@us.navy.mil::6da9497a-c4c6-4b8b-a982-0c29bc2bfa3a" providerId="AD" clId="Web-{0268D217-1983-42BB-BD04-4863A8B6F36A}"/>
    <pc:docChg chg="mod">
      <pc:chgData name="Almonte, Marcelo MCPO USN NETC PENSACOLA FL (USA)" userId="S::marcelo.almonte.mil@us.navy.mil::6da9497a-c4c6-4b8b-a982-0c29bc2bfa3a" providerId="AD" clId="Web-{0268D217-1983-42BB-BD04-4863A8B6F36A}" dt="2024-08-07T19:36:01.182" v="1"/>
      <pc:docMkLst>
        <pc:docMk/>
      </pc:docMkLst>
      <pc:sldChg chg="addCm">
        <pc:chgData name="Almonte, Marcelo MCPO USN NETC PENSACOLA FL (USA)" userId="S::marcelo.almonte.mil@us.navy.mil::6da9497a-c4c6-4b8b-a982-0c29bc2bfa3a" providerId="AD" clId="Web-{0268D217-1983-42BB-BD04-4863A8B6F36A}" dt="2024-08-07T19:36:01.182" v="1"/>
        <pc:sldMkLst>
          <pc:docMk/>
          <pc:sldMk cId="1791967106" sldId="295"/>
        </pc:sldMkLst>
        <pc:extLst>
          <p:ext xmlns:p="http://schemas.openxmlformats.org/presentationml/2006/main" uri="{D6D511B9-2390-475A-947B-AFAB55BFBCF1}">
            <pc226:cmChg xmlns:pc226="http://schemas.microsoft.com/office/powerpoint/2022/06/main/command" chg="add">
              <pc226:chgData name="Almonte, Marcelo MCPO USN NETC PENSACOLA FL (USA)" userId="S::marcelo.almonte.mil@us.navy.mil::6da9497a-c4c6-4b8b-a982-0c29bc2bfa3a" providerId="AD" clId="Web-{0268D217-1983-42BB-BD04-4863A8B6F36A}" dt="2024-08-07T19:36:01.182" v="1"/>
              <pc2:cmMkLst xmlns:pc2="http://schemas.microsoft.com/office/powerpoint/2019/9/main/command">
                <pc:docMk/>
                <pc:sldMk cId="1791967106" sldId="295"/>
                <pc2:cmMk id="{DE658B6B-3C48-4D35-86CF-67E33F6F4D03}"/>
              </pc2:cmMkLst>
            </pc226:cmChg>
          </p:ext>
        </pc:extLst>
      </pc:sldChg>
    </pc:docChg>
  </pc:docChgLst>
  <pc:docChgLst>
    <pc:chgData name="Osborne, James R MCPO USN DCNO N1 (USA)" userId="S::james.r.osborne.mil@us.navy.mil::db38b5b9-a24d-48a5-8eba-4cddad04ac17" providerId="AD" clId="Web-{2708B079-9DF9-4BB5-A6EA-2E9AAFC50832}"/>
    <pc:docChg chg="mod modSld">
      <pc:chgData name="Osborne, James R MCPO USN DCNO N1 (USA)" userId="S::james.r.osborne.mil@us.navy.mil::db38b5b9-a24d-48a5-8eba-4cddad04ac17" providerId="AD" clId="Web-{2708B079-9DF9-4BB5-A6EA-2E9AAFC50832}" dt="2024-08-15T16:20:41.563" v="5" actId="20577"/>
      <pc:docMkLst>
        <pc:docMk/>
      </pc:docMkLst>
      <pc:sldChg chg="modSp">
        <pc:chgData name="Osborne, James R MCPO USN DCNO N1 (USA)" userId="S::james.r.osborne.mil@us.navy.mil::db38b5b9-a24d-48a5-8eba-4cddad04ac17" providerId="AD" clId="Web-{2708B079-9DF9-4BB5-A6EA-2E9AAFC50832}" dt="2024-08-15T16:20:07.296" v="0" actId="20577"/>
        <pc:sldMkLst>
          <pc:docMk/>
          <pc:sldMk cId="3487810262" sldId="274"/>
        </pc:sldMkLst>
        <pc:spChg chg="mod">
          <ac:chgData name="Osborne, James R MCPO USN DCNO N1 (USA)" userId="S::james.r.osborne.mil@us.navy.mil::db38b5b9-a24d-48a5-8eba-4cddad04ac17" providerId="AD" clId="Web-{2708B079-9DF9-4BB5-A6EA-2E9AAFC50832}" dt="2024-08-15T16:20:07.296" v="0" actId="20577"/>
          <ac:spMkLst>
            <pc:docMk/>
            <pc:sldMk cId="3487810262" sldId="274"/>
            <ac:spMk id="2" creationId="{00000000-0000-0000-0000-000000000000}"/>
          </ac:spMkLst>
        </pc:spChg>
      </pc:sldChg>
      <pc:sldChg chg="modSp modCm">
        <pc:chgData name="Osborne, James R MCPO USN DCNO N1 (USA)" userId="S::james.r.osborne.mil@us.navy.mil::db38b5b9-a24d-48a5-8eba-4cddad04ac17" providerId="AD" clId="Web-{2708B079-9DF9-4BB5-A6EA-2E9AAFC50832}" dt="2024-08-15T16:20:41.563" v="5" actId="20577"/>
        <pc:sldMkLst>
          <pc:docMk/>
          <pc:sldMk cId="1091457462" sldId="275"/>
        </pc:sldMkLst>
        <pc:spChg chg="mod">
          <ac:chgData name="Osborne, James R MCPO USN DCNO N1 (USA)" userId="S::james.r.osborne.mil@us.navy.mil::db38b5b9-a24d-48a5-8eba-4cddad04ac17" providerId="AD" clId="Web-{2708B079-9DF9-4BB5-A6EA-2E9AAFC50832}" dt="2024-08-15T16:20:41.563" v="5" actId="20577"/>
          <ac:spMkLst>
            <pc:docMk/>
            <pc:sldMk cId="1091457462" sldId="275"/>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Osborne, James R MCPO USN DCNO N1 (USA)" userId="S::james.r.osborne.mil@us.navy.mil::db38b5b9-a24d-48a5-8eba-4cddad04ac17" providerId="AD" clId="Web-{2708B079-9DF9-4BB5-A6EA-2E9AAFC50832}" dt="2024-08-15T16:20:34.859" v="3" actId="20577"/>
              <pc2:cmMkLst xmlns:pc2="http://schemas.microsoft.com/office/powerpoint/2019/9/main/command">
                <pc:docMk/>
                <pc:sldMk cId="1091457462" sldId="275"/>
                <pc2:cmMk id="{758CACAE-DA4B-46CD-9136-8C5251F33349}"/>
              </pc2:cmMkLst>
            </pc226:cmChg>
          </p:ext>
        </pc:extLst>
      </pc:sldChg>
    </pc:docChg>
  </pc:docChgLst>
  <pc:docChgLst>
    <pc:chgData name="Powell, Kelvin R SCPO USN COMNAVCRUITCOM MIL (USA)" userId="S::kelvin.r.powell.mil@us.navy.mil::22933322-2c17-43c2-a70b-5ab02b6482e4" providerId="AD" clId="Web-{2ACEDC9B-FD72-FAF4-8651-D43FE22F8441}"/>
    <pc:docChg chg="delSld">
      <pc:chgData name="Powell, Kelvin R SCPO USN COMNAVCRUITCOM MIL (USA)" userId="S::kelvin.r.powell.mil@us.navy.mil::22933322-2c17-43c2-a70b-5ab02b6482e4" providerId="AD" clId="Web-{2ACEDC9B-FD72-FAF4-8651-D43FE22F8441}" dt="2024-07-18T18:06:48.729" v="0"/>
      <pc:docMkLst>
        <pc:docMk/>
      </pc:docMkLst>
      <pc:sldChg chg="del">
        <pc:chgData name="Powell, Kelvin R SCPO USN COMNAVCRUITCOM MIL (USA)" userId="S::kelvin.r.powell.mil@us.navy.mil::22933322-2c17-43c2-a70b-5ab02b6482e4" providerId="AD" clId="Web-{2ACEDC9B-FD72-FAF4-8651-D43FE22F8441}" dt="2024-07-18T18:06:48.729" v="0"/>
        <pc:sldMkLst>
          <pc:docMk/>
          <pc:sldMk cId="4029744297" sldId="272"/>
        </pc:sldMkLst>
      </pc:sldChg>
    </pc:docChg>
  </pc:docChgLst>
  <pc:docChgLst>
    <pc:chgData name="Powell, Kelvin R SCPO USN COMNAVCRUITCOM MIL (USA)" userId="S::kelvin.r.powell.mil@us.navy.mil::22933322-2c17-43c2-a70b-5ab02b6482e4" providerId="AD" clId="Web-{9106EB99-0522-5256-037A-4A2DA0854DF0}"/>
    <pc:docChg chg="modSld">
      <pc:chgData name="Powell, Kelvin R SCPO USN COMNAVCRUITCOM MIL (USA)" userId="S::kelvin.r.powell.mil@us.navy.mil::22933322-2c17-43c2-a70b-5ab02b6482e4" providerId="AD" clId="Web-{9106EB99-0522-5256-037A-4A2DA0854DF0}" dt="2024-08-21T18:29:02.370" v="12"/>
      <pc:docMkLst>
        <pc:docMk/>
      </pc:docMkLst>
      <pc:sldChg chg="modNotes">
        <pc:chgData name="Powell, Kelvin R SCPO USN COMNAVCRUITCOM MIL (USA)" userId="S::kelvin.r.powell.mil@us.navy.mil::22933322-2c17-43c2-a70b-5ab02b6482e4" providerId="AD" clId="Web-{9106EB99-0522-5256-037A-4A2DA0854DF0}" dt="2024-08-21T18:26:20.744" v="9"/>
        <pc:sldMkLst>
          <pc:docMk/>
          <pc:sldMk cId="2741062336" sldId="266"/>
        </pc:sldMkLst>
      </pc:sldChg>
      <pc:sldChg chg="modNotes">
        <pc:chgData name="Powell, Kelvin R SCPO USN COMNAVCRUITCOM MIL (USA)" userId="S::kelvin.r.powell.mil@us.navy.mil::22933322-2c17-43c2-a70b-5ab02b6482e4" providerId="AD" clId="Web-{9106EB99-0522-5256-037A-4A2DA0854DF0}" dt="2024-08-21T18:25:56.650" v="2"/>
        <pc:sldMkLst>
          <pc:docMk/>
          <pc:sldMk cId="1468560694" sldId="273"/>
        </pc:sldMkLst>
      </pc:sldChg>
      <pc:sldChg chg="modNotes">
        <pc:chgData name="Powell, Kelvin R SCPO USN COMNAVCRUITCOM MIL (USA)" userId="S::kelvin.r.powell.mil@us.navy.mil::22933322-2c17-43c2-a70b-5ab02b6482e4" providerId="AD" clId="Web-{9106EB99-0522-5256-037A-4A2DA0854DF0}" dt="2024-08-21T18:26:05.384" v="5"/>
        <pc:sldMkLst>
          <pc:docMk/>
          <pc:sldMk cId="3487810262" sldId="274"/>
        </pc:sldMkLst>
      </pc:sldChg>
      <pc:sldChg chg="modNotes">
        <pc:chgData name="Powell, Kelvin R SCPO USN COMNAVCRUITCOM MIL (USA)" userId="S::kelvin.r.powell.mil@us.navy.mil::22933322-2c17-43c2-a70b-5ab02b6482e4" providerId="AD" clId="Web-{9106EB99-0522-5256-037A-4A2DA0854DF0}" dt="2024-08-21T18:26:08.150" v="6"/>
        <pc:sldMkLst>
          <pc:docMk/>
          <pc:sldMk cId="1091457462" sldId="275"/>
        </pc:sldMkLst>
      </pc:sldChg>
      <pc:sldChg chg="modNotes">
        <pc:chgData name="Powell, Kelvin R SCPO USN COMNAVCRUITCOM MIL (USA)" userId="S::kelvin.r.powell.mil@us.navy.mil::22933322-2c17-43c2-a70b-5ab02b6482e4" providerId="AD" clId="Web-{9106EB99-0522-5256-037A-4A2DA0854DF0}" dt="2024-08-21T18:26:15.509" v="7"/>
        <pc:sldMkLst>
          <pc:docMk/>
          <pc:sldMk cId="2577202393" sldId="276"/>
        </pc:sldMkLst>
      </pc:sldChg>
      <pc:sldChg chg="modNotes">
        <pc:chgData name="Powell, Kelvin R SCPO USN COMNAVCRUITCOM MIL (USA)" userId="S::kelvin.r.powell.mil@us.navy.mil::22933322-2c17-43c2-a70b-5ab02b6482e4" providerId="AD" clId="Web-{9106EB99-0522-5256-037A-4A2DA0854DF0}" dt="2024-08-21T18:26:01.791" v="3"/>
        <pc:sldMkLst>
          <pc:docMk/>
          <pc:sldMk cId="4260548171" sldId="280"/>
        </pc:sldMkLst>
      </pc:sldChg>
      <pc:sldChg chg="modNotes">
        <pc:chgData name="Powell, Kelvin R SCPO USN COMNAVCRUITCOM MIL (USA)" userId="S::kelvin.r.powell.mil@us.navy.mil::22933322-2c17-43c2-a70b-5ab02b6482e4" providerId="AD" clId="Web-{9106EB99-0522-5256-037A-4A2DA0854DF0}" dt="2024-08-21T18:28:56.730" v="11"/>
        <pc:sldMkLst>
          <pc:docMk/>
          <pc:sldMk cId="996181783" sldId="282"/>
        </pc:sldMkLst>
      </pc:sldChg>
      <pc:sldChg chg="modNotes">
        <pc:chgData name="Powell, Kelvin R SCPO USN COMNAVCRUITCOM MIL (USA)" userId="S::kelvin.r.powell.mil@us.navy.mil::22933322-2c17-43c2-a70b-5ab02b6482e4" providerId="AD" clId="Web-{9106EB99-0522-5256-037A-4A2DA0854DF0}" dt="2024-08-21T18:26:23.556" v="10"/>
        <pc:sldMkLst>
          <pc:docMk/>
          <pc:sldMk cId="108875192" sldId="285"/>
        </pc:sldMkLst>
      </pc:sldChg>
      <pc:sldChg chg="modNotes">
        <pc:chgData name="Powell, Kelvin R SCPO USN COMNAVCRUITCOM MIL (USA)" userId="S::kelvin.r.powell.mil@us.navy.mil::22933322-2c17-43c2-a70b-5ab02b6482e4" providerId="AD" clId="Web-{9106EB99-0522-5256-037A-4A2DA0854DF0}" dt="2024-08-21T18:29:02.370" v="12"/>
        <pc:sldMkLst>
          <pc:docMk/>
          <pc:sldMk cId="1837179747" sldId="292"/>
        </pc:sldMkLst>
      </pc:sldChg>
      <pc:sldChg chg="modNotes">
        <pc:chgData name="Powell, Kelvin R SCPO USN COMNAVCRUITCOM MIL (USA)" userId="S::kelvin.r.powell.mil@us.navy.mil::22933322-2c17-43c2-a70b-5ab02b6482e4" providerId="AD" clId="Web-{9106EB99-0522-5256-037A-4A2DA0854DF0}" dt="2024-08-21T18:25:52.792" v="1"/>
        <pc:sldMkLst>
          <pc:docMk/>
          <pc:sldMk cId="4049530264" sldId="293"/>
        </pc:sldMkLst>
      </pc:sldChg>
      <pc:sldChg chg="modNotes">
        <pc:chgData name="Powell, Kelvin R SCPO USN COMNAVCRUITCOM MIL (USA)" userId="S::kelvin.r.powell.mil@us.navy.mil::22933322-2c17-43c2-a70b-5ab02b6482e4" providerId="AD" clId="Web-{9106EB99-0522-5256-037A-4A2DA0854DF0}" dt="2024-08-21T18:25:48.869" v="0"/>
        <pc:sldMkLst>
          <pc:docMk/>
          <pc:sldMk cId="518188630"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56272-8E2E-D34A-BD7A-9F0D1A9FB79D}" type="datetimeFigureOut">
              <a:rPr lang="en-US" smtClean="0"/>
              <a:t>8/27/2024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CEE01-41AF-2A4D-9C8A-1F63ADF14122}" type="slidenum">
              <a:rPr lang="en-US" smtClean="0"/>
              <a:t>‹#›</a:t>
            </a:fld>
            <a:endParaRPr lang="en-US"/>
          </a:p>
        </p:txBody>
      </p:sp>
    </p:spTree>
    <p:extLst>
      <p:ext uri="{BB962C8B-B14F-4D97-AF65-F5344CB8AC3E}">
        <p14:creationId xmlns:p14="http://schemas.microsoft.com/office/powerpoint/2010/main" val="339324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155255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t>Please state the purpose of CWAY Self-service and where Sailors can find it?</a:t>
            </a:r>
          </a:p>
          <a:p>
            <a:endParaRPr lang="en-US" dirty="0">
              <a:cs typeface="Calibri"/>
            </a:endParaRPr>
          </a:p>
          <a:p>
            <a:r>
              <a:rPr lang="en-US" b="1" dirty="0">
                <a:cs typeface="Calibri"/>
              </a:rPr>
              <a:t>ANSWER:</a:t>
            </a:r>
          </a:p>
          <a:p>
            <a:r>
              <a:rPr lang="en-US" dirty="0"/>
              <a:t>Corporate Information Technology system which provides a mechanism for matching personnel inventory to requirements with the best performing Sailors/BOL. </a:t>
            </a:r>
            <a:endParaRPr lang="en-US" dirty="0">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179942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t>The Sailor Self-Service Access enables individual Sailors with an internet connection and a common access card (CAC) to directly access C-WAY functions, as well as view their entire C-WAY record.</a:t>
            </a:r>
            <a:endParaRPr lang="en-US" dirty="0">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11</a:t>
            </a:fld>
            <a:endParaRPr lang="en-US"/>
          </a:p>
        </p:txBody>
      </p:sp>
    </p:spTree>
    <p:extLst>
      <p:ext uri="{BB962C8B-B14F-4D97-AF65-F5344CB8AC3E}">
        <p14:creationId xmlns:p14="http://schemas.microsoft.com/office/powerpoint/2010/main" val="56457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t>Applies to all Sailors matching Sailors interests with their aptitudes.</a:t>
            </a:r>
            <a:endParaRPr lang="en-US" dirty="0">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12</a:t>
            </a:fld>
            <a:endParaRPr lang="en-US"/>
          </a:p>
        </p:txBody>
      </p:sp>
    </p:spTree>
    <p:extLst>
      <p:ext uri="{BB962C8B-B14F-4D97-AF65-F5344CB8AC3E}">
        <p14:creationId xmlns:p14="http://schemas.microsoft.com/office/powerpoint/2010/main" val="122372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cs typeface="Calibri"/>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13</a:t>
            </a:fld>
            <a:endParaRPr lang="en-US"/>
          </a:p>
        </p:txBody>
      </p:sp>
    </p:spTree>
    <p:extLst>
      <p:ext uri="{BB962C8B-B14F-4D97-AF65-F5344CB8AC3E}">
        <p14:creationId xmlns:p14="http://schemas.microsoft.com/office/powerpoint/2010/main" val="178613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1" dirty="0"/>
              <a:t>FACILITATOR GUIDE:</a:t>
            </a:r>
            <a:endParaRPr lang="en-US" dirty="0"/>
          </a:p>
          <a:p>
            <a:r>
              <a:rPr lang="en-US" dirty="0">
                <a:cs typeface="Calibri"/>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14</a:t>
            </a:fld>
            <a:endParaRPr lang="en-US"/>
          </a:p>
        </p:txBody>
      </p:sp>
    </p:spTree>
    <p:extLst>
      <p:ext uri="{BB962C8B-B14F-4D97-AF65-F5344CB8AC3E}">
        <p14:creationId xmlns:p14="http://schemas.microsoft.com/office/powerpoint/2010/main" val="61951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1" dirty="0"/>
              <a:t>FACILITATOR GUIDE:</a:t>
            </a:r>
            <a:endParaRPr lang="en-US" dirty="0"/>
          </a:p>
          <a:p>
            <a:r>
              <a:rPr lang="en-US" dirty="0">
                <a:cs typeface="Calibri"/>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15</a:t>
            </a:fld>
            <a:endParaRPr lang="en-US"/>
          </a:p>
        </p:txBody>
      </p:sp>
    </p:spTree>
    <p:extLst>
      <p:ext uri="{BB962C8B-B14F-4D97-AF65-F5344CB8AC3E}">
        <p14:creationId xmlns:p14="http://schemas.microsoft.com/office/powerpoint/2010/main" val="380243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1" dirty="0"/>
              <a:t>FACILITATOR GUIDE:</a:t>
            </a:r>
            <a:endParaRPr lang="en-US" dirty="0"/>
          </a:p>
          <a:p>
            <a:r>
              <a:rPr lang="en-US" dirty="0">
                <a:cs typeface="Calibri"/>
              </a:rPr>
              <a:t>None</a:t>
            </a:r>
          </a:p>
        </p:txBody>
      </p:sp>
      <p:sp>
        <p:nvSpPr>
          <p:cNvPr id="4" name="Slide Number Placeholder 3"/>
          <p:cNvSpPr>
            <a:spLocks noGrp="1"/>
          </p:cNvSpPr>
          <p:nvPr>
            <p:ph type="sldNum" sz="quarter" idx="5"/>
          </p:nvPr>
        </p:nvSpPr>
        <p:spPr/>
        <p:txBody>
          <a:bodyPr/>
          <a:lstStyle/>
          <a:p>
            <a:fld id="{D5ACEE01-41AF-2A4D-9C8A-1F63ADF14122}" type="slidenum">
              <a:rPr lang="en-US" smtClean="0"/>
              <a:t>16</a:t>
            </a:fld>
            <a:endParaRPr lang="en-US"/>
          </a:p>
        </p:txBody>
      </p:sp>
    </p:spTree>
    <p:extLst>
      <p:ext uri="{BB962C8B-B14F-4D97-AF65-F5344CB8AC3E}">
        <p14:creationId xmlns:p14="http://schemas.microsoft.com/office/powerpoint/2010/main" val="1668290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b="1" dirty="0"/>
              <a:t>Questions</a:t>
            </a:r>
            <a:r>
              <a:rPr lang="en-US" b="1" baseline="0" dirty="0"/>
              <a:t> to ask the class:</a:t>
            </a:r>
            <a:endParaRPr lang="en-US" dirty="0"/>
          </a:p>
          <a:p>
            <a:pPr marL="228600" indent="-228600">
              <a:lnSpc>
                <a:spcPct val="90000"/>
              </a:lnSpc>
              <a:spcBef>
                <a:spcPts val="1000"/>
              </a:spcBef>
              <a:buAutoNum type="arabicPeriod"/>
            </a:pPr>
            <a:r>
              <a:rPr lang="en-US" dirty="0"/>
              <a:t>Who is affected by CWAY?</a:t>
            </a:r>
            <a:endParaRPr lang="en-US" dirty="0">
              <a:cs typeface="Calibri" panose="020F0502020204030204"/>
            </a:endParaRPr>
          </a:p>
          <a:p>
            <a:pPr>
              <a:lnSpc>
                <a:spcPct val="90000"/>
              </a:lnSpc>
              <a:spcBef>
                <a:spcPts val="1000"/>
              </a:spcBef>
            </a:pPr>
            <a:r>
              <a:rPr lang="en-US" b="1" dirty="0">
                <a:cs typeface="Calibri" panose="020F0502020204030204"/>
              </a:rPr>
              <a:t>ANSWER:</a:t>
            </a:r>
            <a:r>
              <a:rPr lang="en-US" dirty="0">
                <a:cs typeface="Calibri" panose="020F0502020204030204"/>
              </a:rPr>
              <a:t> </a:t>
            </a:r>
            <a:r>
              <a:rPr lang="en-US" dirty="0"/>
              <a:t>Paygrades E3-E6, with 14 years or less of active service between their active-duty service date (ADSD) and their current expiration of active obligated service (SEAOS) require CWAY quotas for retention; PACT Sailors; and component changes (AC2RC, RC2AC)</a:t>
            </a:r>
            <a:endParaRPr lang="en-US" dirty="0">
              <a:cs typeface="Calibri" panose="020F0502020204030204"/>
            </a:endParaRPr>
          </a:p>
          <a:p>
            <a:pPr>
              <a:lnSpc>
                <a:spcPct val="90000"/>
              </a:lnSpc>
              <a:spcBef>
                <a:spcPts val="1000"/>
              </a:spcBef>
            </a:pPr>
            <a:r>
              <a:rPr lang="en-US" dirty="0"/>
              <a:t>2.  What is the purpose of the JOIN survey?</a:t>
            </a:r>
            <a:endParaRPr lang="en-US" dirty="0">
              <a:cs typeface="Calibri" panose="020F0502020204030204"/>
            </a:endParaRPr>
          </a:p>
          <a:p>
            <a:pPr>
              <a:lnSpc>
                <a:spcPct val="90000"/>
              </a:lnSpc>
              <a:spcBef>
                <a:spcPts val="1000"/>
              </a:spcBef>
            </a:pPr>
            <a:r>
              <a:rPr lang="en-US" b="1" dirty="0"/>
              <a:t>ANSWER: </a:t>
            </a:r>
            <a:r>
              <a:rPr lang="en-US" dirty="0"/>
              <a:t> Job interest assessment tool that supports recruits and Sailors making rating entry and rating conversation decisions.</a:t>
            </a:r>
            <a:endParaRPr lang="en-US" dirty="0">
              <a:cs typeface="Calibri"/>
            </a:endParaRPr>
          </a:p>
          <a:p>
            <a:pPr>
              <a:lnSpc>
                <a:spcPct val="90000"/>
              </a:lnSpc>
              <a:spcBef>
                <a:spcPts val="1000"/>
              </a:spcBef>
            </a:pPr>
            <a:r>
              <a:rPr lang="en-US" dirty="0"/>
              <a:t>3.  What are some of the items you can view in BOL?</a:t>
            </a:r>
            <a:endParaRPr lang="en-US" dirty="0">
              <a:cs typeface="Calibri"/>
            </a:endParaRPr>
          </a:p>
          <a:p>
            <a:pPr>
              <a:lnSpc>
                <a:spcPct val="90000"/>
              </a:lnSpc>
              <a:spcBef>
                <a:spcPts val="1000"/>
              </a:spcBef>
            </a:pPr>
            <a:r>
              <a:rPr lang="en-US" b="1" dirty="0"/>
              <a:t>ANSWER</a:t>
            </a:r>
            <a:r>
              <a:rPr lang="en-US" b="1" dirty="0">
                <a:cs typeface="Calibri"/>
              </a:rPr>
              <a:t>: </a:t>
            </a:r>
            <a:r>
              <a:rPr lang="en-US" dirty="0"/>
              <a:t>CWAY/CWAY Self-Service, Official Military Personnel File (OMPF), Personnel Summary Records (PSR I, II, III), eNAVFIT, Individual Medical Readiness (IMR) status, Navy Personnel Command Document Services, Name Change, Letter to the Selection Board,  and Award locator</a:t>
            </a:r>
            <a:endParaRPr lang="en-US" dirty="0">
              <a:cs typeface="Calibri"/>
            </a:endParaRPr>
          </a:p>
          <a:p>
            <a:pPr>
              <a:lnSpc>
                <a:spcPct val="90000"/>
              </a:lnSpc>
              <a:spcBef>
                <a:spcPts val="1000"/>
              </a:spcBef>
            </a:pPr>
            <a:r>
              <a:rPr lang="en-US" dirty="0"/>
              <a:t>4. What is the purpose of MyNavy Assignment?</a:t>
            </a:r>
            <a:endParaRPr lang="en-US" dirty="0">
              <a:cs typeface="Calibri" panose="020F0502020204030204"/>
            </a:endParaRPr>
          </a:p>
          <a:p>
            <a:pPr>
              <a:lnSpc>
                <a:spcPct val="90000"/>
              </a:lnSpc>
              <a:spcBef>
                <a:spcPts val="1000"/>
              </a:spcBef>
            </a:pPr>
            <a:r>
              <a:rPr lang="en-US" b="1" dirty="0">
                <a:cs typeface="Calibri" panose="020F0502020204030204"/>
              </a:rPr>
              <a:t>ANSWER:</a:t>
            </a:r>
            <a:r>
              <a:rPr lang="en-US" dirty="0">
                <a:cs typeface="Calibri" panose="020F0502020204030204"/>
              </a:rPr>
              <a:t> </a:t>
            </a:r>
            <a:r>
              <a:rPr lang="en-US" dirty="0"/>
              <a:t>Web-based system that allows Sailors to view/apply for available jobs, as well as apply for conversion opportunities</a:t>
            </a:r>
            <a:endParaRPr lang="en-US" dirty="0">
              <a:cs typeface="Calibri" panose="020F0502020204030204"/>
            </a:endParaRPr>
          </a:p>
          <a:p>
            <a:pPr>
              <a:lnSpc>
                <a:spcPct val="90000"/>
              </a:lnSpc>
              <a:spcBef>
                <a:spcPts val="1000"/>
              </a:spcBef>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17</a:t>
            </a:fld>
            <a:endParaRPr lang="en-US"/>
          </a:p>
        </p:txBody>
      </p:sp>
    </p:spTree>
    <p:extLst>
      <p:ext uri="{BB962C8B-B14F-4D97-AF65-F5344CB8AC3E}">
        <p14:creationId xmlns:p14="http://schemas.microsoft.com/office/powerpoint/2010/main" val="354963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a:t>
            </a:r>
            <a:r>
              <a:rPr lang="en-US" b="1" baseline="0" dirty="0">
                <a:cs typeface="Calibri"/>
              </a:rPr>
              <a:t> GUIDE:</a:t>
            </a:r>
          </a:p>
          <a:p>
            <a:r>
              <a:rPr lang="en-US" baseline="0" dirty="0">
                <a:cs typeface="Calibri"/>
              </a:rPr>
              <a:t>Review</a:t>
            </a:r>
            <a:r>
              <a:rPr lang="en-US" dirty="0">
                <a:cs typeface="Calibri"/>
              </a:rPr>
              <a:t> </a:t>
            </a:r>
            <a:r>
              <a:rPr lang="en-US" baseline="0" dirty="0">
                <a:cs typeface="Calibri"/>
              </a:rPr>
              <a:t>objectives</a:t>
            </a:r>
            <a:endParaRPr lang="en-US" dirty="0">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122462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a:t>
            </a:r>
            <a:r>
              <a:rPr lang="en-US" b="1" baseline="0" dirty="0">
                <a:cs typeface="Calibri"/>
              </a:rPr>
              <a:t> GUIDE:</a:t>
            </a:r>
          </a:p>
          <a:p>
            <a:r>
              <a:rPr lang="en-US" b="0" baseline="0" dirty="0">
                <a:cs typeface="Calibri"/>
              </a:rPr>
              <a:t>Review references</a:t>
            </a:r>
          </a:p>
        </p:txBody>
      </p:sp>
      <p:sp>
        <p:nvSpPr>
          <p:cNvPr id="4" name="Slide Number Placeholder 3"/>
          <p:cNvSpPr>
            <a:spLocks noGrp="1"/>
          </p:cNvSpPr>
          <p:nvPr>
            <p:ph type="sldNum" sz="quarter" idx="5"/>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248297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t>MyNavy Assignment (MNA) is designed and used by Sailors, Command Career Counselors, and command personnel.  The Web-based system allows Sailors to view available jobs and make applications. MNA provides Sailors more options, greater career flexibility and increased transparency. MNA supports </a:t>
            </a:r>
            <a:r>
              <a:rPr lang="en-US" dirty="0" err="1"/>
              <a:t>MyNavy</a:t>
            </a:r>
            <a:r>
              <a:rPr lang="en-US" dirty="0"/>
              <a:t> HR goals to transform MNHR, deliver Sailor 2025, and man the fleet to support a 21st Century fighting force.</a:t>
            </a:r>
          </a:p>
          <a:p>
            <a:r>
              <a:rPr lang="en-US" dirty="0">
                <a:cs typeface="Calibri"/>
              </a:rPr>
              <a:t>AC/TAR Sailors applying for Reenlistment and Conversion apply in My Navy Assignments during their PRD window. </a:t>
            </a:r>
          </a:p>
        </p:txBody>
      </p:sp>
      <p:sp>
        <p:nvSpPr>
          <p:cNvPr id="4" name="Slide Number Placeholder 3"/>
          <p:cNvSpPr>
            <a:spLocks noGrp="1"/>
          </p:cNvSpPr>
          <p:nvPr>
            <p:ph type="sldNum" sz="quarter" idx="5"/>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195214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cs typeface="Calibri"/>
              </a:rPr>
              <a:t>Emphasize the tutorial, schedule, detailer contact info, and resources.</a:t>
            </a:r>
          </a:p>
        </p:txBody>
      </p:sp>
      <p:sp>
        <p:nvSpPr>
          <p:cNvPr id="4" name="Slide Number Placeholder 3"/>
          <p:cNvSpPr>
            <a:spLocks noGrp="1"/>
          </p:cNvSpPr>
          <p:nvPr>
            <p:ph type="sldNum" sz="quarter" idx="5"/>
          </p:nvPr>
        </p:nvSpPr>
        <p:spPr/>
        <p:txBody>
          <a:bodyPr/>
          <a:lstStyle/>
          <a:p>
            <a:fld id="{D5ACEE01-41AF-2A4D-9C8A-1F63ADF14122}" type="slidenum">
              <a:rPr lang="en-US" smtClean="0"/>
              <a:t>5</a:t>
            </a:fld>
            <a:endParaRPr lang="en-US"/>
          </a:p>
        </p:txBody>
      </p:sp>
    </p:spTree>
    <p:extLst>
      <p:ext uri="{BB962C8B-B14F-4D97-AF65-F5344CB8AC3E}">
        <p14:creationId xmlns:p14="http://schemas.microsoft.com/office/powerpoint/2010/main" val="2223478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cs typeface="Calibri"/>
              </a:rPr>
              <a:t>Displays detailer current information, additional notes from detailer, Sailors information, application history, and recourses</a:t>
            </a:r>
          </a:p>
          <a:p>
            <a:endParaRPr lang="en-US" dirty="0">
              <a:cs typeface="Calibri"/>
            </a:endParaRPr>
          </a:p>
          <a:p>
            <a:r>
              <a:rPr lang="en-US" b="1" dirty="0"/>
              <a:t>ADDITIONAL NOTES:</a:t>
            </a:r>
            <a:endParaRPr lang="en-US" b="1" dirty="0">
              <a:cs typeface="Calibri"/>
            </a:endParaRPr>
          </a:p>
          <a:p>
            <a:r>
              <a:rPr lang="en-US" dirty="0">
                <a:cs typeface="Calibri"/>
              </a:rPr>
              <a:t>The Sailor Conversion Opportunities Page (SCOP) is gateway to MNA’s added conversion functionality. Job conversion opportunities are filtered based on Year Group and a Sailor’s personal information. </a:t>
            </a:r>
            <a:endParaRPr lang="en-US" dirty="0"/>
          </a:p>
          <a:p>
            <a:r>
              <a:rPr lang="en-US" dirty="0"/>
              <a:t>My Resume provides a snapshot of service record to highlight professional skills, personal details and experience. </a:t>
            </a:r>
          </a:p>
          <a:p>
            <a:r>
              <a:rPr lang="en-US" dirty="0"/>
              <a:t>The Sailor Resume page details information such as: Assignment History, NECs, Warfare, Professional Information, Education and Language  Performance Data, Physical Fitness, Family Information, and Resume Comments.</a:t>
            </a:r>
            <a:endParaRPr lang="en-US" dirty="0">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6</a:t>
            </a:fld>
            <a:endParaRPr lang="en-US"/>
          </a:p>
        </p:txBody>
      </p:sp>
    </p:spTree>
    <p:extLst>
      <p:ext uri="{BB962C8B-B14F-4D97-AF65-F5344CB8AC3E}">
        <p14:creationId xmlns:p14="http://schemas.microsoft.com/office/powerpoint/2010/main" val="196921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baseline="0" dirty="0">
                <a:cs typeface="Calibri"/>
              </a:rPr>
              <a:t>Provides access to personnel searches and individual personnel data including My Sailor Info, My Career History, My Alert History, My Preferences, and My Resume.</a:t>
            </a:r>
          </a:p>
          <a:p>
            <a:endParaRPr lang="en-US" baseline="0" dirty="0">
              <a:cs typeface="Calibri"/>
            </a:endParaRPr>
          </a:p>
          <a:p>
            <a:r>
              <a:rPr lang="en-US" baseline="0" dirty="0">
                <a:cs typeface="Calibri"/>
              </a:rPr>
              <a:t>**Explain the fields annotated. </a:t>
            </a:r>
          </a:p>
          <a:p>
            <a:endParaRPr lang="en-US" dirty="0">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353103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b="1" dirty="0">
                <a:cs typeface="Calibri"/>
              </a:rPr>
              <a:t>-</a:t>
            </a:r>
            <a:r>
              <a:rPr lang="en-US" dirty="0">
                <a:cs typeface="Calibri"/>
              </a:rPr>
              <a:t>Component changes include: (Active Component (AC)/Training and Administration of Reserve (TAR)/Selected Reserves)</a:t>
            </a:r>
            <a:endParaRPr lang="en-US" b="1" dirty="0"/>
          </a:p>
          <a:p>
            <a:r>
              <a:rPr lang="en-US" dirty="0">
                <a:cs typeface="Calibri"/>
              </a:rPr>
              <a:t>      AC/TAR to SELRES; SELRES to AC/TAR </a:t>
            </a:r>
            <a:endParaRPr lang="en-US" dirty="0"/>
          </a:p>
          <a:p>
            <a:r>
              <a:rPr lang="en-US" dirty="0"/>
              <a:t>-SELRES applications are made via CWAY, with auto-created applications for those with remaining MSO for 4+2+2 sailors. </a:t>
            </a:r>
            <a:endParaRPr lang="en-US" dirty="0">
              <a:cs typeface="Calibri"/>
            </a:endParaRPr>
          </a:p>
          <a:p>
            <a:r>
              <a:rPr lang="en-US" dirty="0">
                <a:cs typeface="Calibri"/>
              </a:rPr>
              <a:t>-PACT Marketplace- used to track PACT intentions and designation progress</a:t>
            </a:r>
          </a:p>
          <a:p>
            <a:r>
              <a:rPr lang="en-US" dirty="0">
                <a:cs typeface="Calibri"/>
              </a:rPr>
              <a:t>Statuses: </a:t>
            </a:r>
          </a:p>
          <a:p>
            <a:pPr marL="0" lvl="0" indent="0">
              <a:buFont typeface="+mj-lt"/>
              <a:buNone/>
            </a:pPr>
            <a:r>
              <a:rPr lang="en-US" dirty="0">
                <a:cs typeface="Calibri"/>
              </a:rPr>
              <a:t>• Requires Action - The record must be reviewed and updated with the Member’s desire/eligibility.  </a:t>
            </a:r>
          </a:p>
          <a:p>
            <a:pPr marL="0" lvl="0" indent="0">
              <a:buFont typeface="+mj-lt"/>
              <a:buNone/>
            </a:pPr>
            <a:r>
              <a:rPr lang="en-US" dirty="0">
                <a:cs typeface="Calibri"/>
              </a:rPr>
              <a:t>• Ready for CCC - DCC has entered the Member’s desire, and it is ready for CCC review and submission. </a:t>
            </a:r>
          </a:p>
          <a:p>
            <a:pPr marL="0" lvl="0" indent="0">
              <a:buFont typeface="+mj-lt"/>
              <a:buNone/>
            </a:pPr>
            <a:r>
              <a:rPr lang="en-US" dirty="0">
                <a:cs typeface="Calibri"/>
              </a:rPr>
              <a:t>• Requests Participation - Member has requested to participate in PACT Marketplace. </a:t>
            </a:r>
          </a:p>
          <a:p>
            <a:pPr marL="0" lvl="0" indent="0">
              <a:buFont typeface="+mj-lt"/>
              <a:buNone/>
            </a:pPr>
            <a:r>
              <a:rPr lang="en-US" dirty="0">
                <a:cs typeface="Calibri"/>
              </a:rPr>
              <a:t>• Requests Onboard - Member can request to remain onboard current command. </a:t>
            </a:r>
          </a:p>
          <a:p>
            <a:pPr marL="0" lvl="0" indent="0">
              <a:buFont typeface="+mj-lt"/>
              <a:buNone/>
            </a:pPr>
            <a:r>
              <a:rPr lang="en-US" dirty="0">
                <a:cs typeface="Calibri"/>
              </a:rPr>
              <a:t>• Declines Participation - Member declined to participate in MNA PACT Marketplace. </a:t>
            </a:r>
          </a:p>
          <a:p>
            <a:pPr marL="0" lvl="0" indent="0">
              <a:buFont typeface="+mj-lt"/>
              <a:buNone/>
            </a:pPr>
            <a:r>
              <a:rPr lang="en-US" dirty="0">
                <a:cs typeface="Calibri"/>
              </a:rPr>
              <a:t>• Not Eligible - Member is not eligible, for example, Legal/Moral disqualification, performance, etc.  </a:t>
            </a:r>
          </a:p>
          <a:p>
            <a:pPr marL="0" lvl="0" indent="0">
              <a:buFont typeface="+mj-lt"/>
              <a:buNone/>
            </a:pPr>
            <a:r>
              <a:rPr lang="en-US" dirty="0">
                <a:cs typeface="Calibri"/>
              </a:rPr>
              <a:t>• Transmitted to MNA - Member’s record sent to MNA with all Member’s qualified jobs. </a:t>
            </a:r>
          </a:p>
          <a:p>
            <a:pPr marL="0" lvl="0" indent="0">
              <a:buFont typeface="+mj-lt"/>
              <a:buNone/>
            </a:pPr>
            <a:r>
              <a:rPr lang="en-US" dirty="0">
                <a:cs typeface="Calibri"/>
              </a:rPr>
              <a:t>• Approved - Member was approved for a rate and order via the MNA PACT Marketplace. </a:t>
            </a:r>
          </a:p>
          <a:p>
            <a:pPr marL="0" lvl="0" indent="0">
              <a:buFont typeface="+mj-lt"/>
              <a:buNone/>
            </a:pPr>
            <a:r>
              <a:rPr lang="en-US" dirty="0">
                <a:cs typeface="Calibri"/>
              </a:rPr>
              <a:t>• Approved-Revoked - Previous approved rate and orders returned and/or revoked. </a:t>
            </a:r>
          </a:p>
          <a:p>
            <a:pPr marL="0" lvl="0" indent="0">
              <a:buFont typeface="+mj-lt"/>
              <a:buNone/>
            </a:pPr>
            <a:r>
              <a:rPr lang="en-US" dirty="0">
                <a:cs typeface="Calibri"/>
              </a:rPr>
              <a:t>• Denied - Member’s request was denied during the cycle. </a:t>
            </a:r>
          </a:p>
          <a:p>
            <a:r>
              <a:rPr lang="en-US" dirty="0"/>
              <a:t>• Think of C-WAY quota as a “ticket” needed to get on the reenlistment “ride”- number of “ticket holders” is used to project rate manning health (C-WAY system ensures "ticket holders" are eligible and willing to continue service)</a:t>
            </a:r>
          </a:p>
          <a:p>
            <a:pPr marL="0" lvl="0" indent="0">
              <a:buFont typeface="+mj-lt"/>
              <a:buNone/>
            </a:pPr>
            <a:endParaRPr lang="en-US" dirty="0">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1023170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t>MNA will provide two ways for the Sailor to request OBLISERV authorization to extend or reenlist, either through a Job Application triggered request or a manually submitted request, independent of a job application.</a:t>
            </a:r>
            <a:endParaRPr lang="en-US" b="1" dirty="0"/>
          </a:p>
          <a:p>
            <a:r>
              <a:rPr lang="en-US" dirty="0"/>
              <a:t>The job application triggered request is automatic and does not require a separate submission from the application.</a:t>
            </a:r>
            <a:endParaRPr lang="en-US" b="1" dirty="0"/>
          </a:p>
        </p:txBody>
      </p:sp>
      <p:sp>
        <p:nvSpPr>
          <p:cNvPr id="4" name="Slide Number Placeholder 3"/>
          <p:cNvSpPr>
            <a:spLocks noGrp="1"/>
          </p:cNvSpPr>
          <p:nvPr>
            <p:ph type="sldNum" sz="quarter" idx="5"/>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91042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1"/>
            <a:ext cx="77724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9487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83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049139"/>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589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19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5654581"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25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598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0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5629643" cy="107234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596046"/>
            <a:ext cx="462915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4630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5654581" cy="102246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134725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5630834"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1013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3F194770-F31D-40E0-AD6A-41A03B350203}"/>
              </a:ext>
            </a:extLst>
          </p:cNvPr>
          <p:cNvGrpSpPr/>
          <p:nvPr/>
        </p:nvGrpSpPr>
        <p:grpSpPr>
          <a:xfrm>
            <a:off x="3" y="6023666"/>
            <a:ext cx="6317668" cy="748145"/>
            <a:chOff x="2" y="6023664"/>
            <a:chExt cx="6317668" cy="748145"/>
          </a:xfrm>
        </p:grpSpPr>
        <p:pic>
          <p:nvPicPr>
            <p:cNvPr id="8" name="Picture 7">
              <a:extLst>
                <a:ext uri="{FF2B5EF4-FFF2-40B4-BE49-F238E27FC236}">
                  <a16:creationId xmlns:a16="http://schemas.microsoft.com/office/drawing/2014/main" id="{A2943C0D-B8AE-4D88-8AB2-4A60FC7175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 y="6023664"/>
              <a:ext cx="6317668" cy="748145"/>
            </a:xfrm>
            <a:prstGeom prst="rect">
              <a:avLst/>
            </a:prstGeom>
          </p:spPr>
        </p:pic>
        <p:pic>
          <p:nvPicPr>
            <p:cNvPr id="11" name="Picture 10">
              <a:extLst>
                <a:ext uri="{FF2B5EF4-FFF2-40B4-BE49-F238E27FC236}">
                  <a16:creationId xmlns:a16="http://schemas.microsoft.com/office/drawing/2014/main" id="{4270EBCE-BD75-41BC-888F-338796FEA5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5308" y="6085462"/>
              <a:ext cx="624547" cy="624547"/>
            </a:xfrm>
            <a:prstGeom prst="rect">
              <a:avLst/>
            </a:prstGeom>
          </p:spPr>
        </p:pic>
      </p:gr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17674" y="547016"/>
            <a:ext cx="2219496" cy="961782"/>
          </a:xfrm>
          <a:prstGeom prst="rect">
            <a:avLst/>
          </a:prstGeom>
        </p:spPr>
      </p:pic>
    </p:spTree>
    <p:extLst>
      <p:ext uri="{BB962C8B-B14F-4D97-AF65-F5344CB8AC3E}">
        <p14:creationId xmlns:p14="http://schemas.microsoft.com/office/powerpoint/2010/main" val="16830644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dt="0"/>
  <p:txStyles>
    <p:titleStyle>
      <a:lvl1pPr algn="l" defTabSz="914400" rtl="0" eaLnBrk="1" latinLnBrk="0" hangingPunct="1">
        <a:lnSpc>
          <a:spcPct val="90000"/>
        </a:lnSpc>
        <a:spcBef>
          <a:spcPct val="0"/>
        </a:spcBef>
        <a:buNone/>
        <a:defRPr sz="4000" kern="1200">
          <a:solidFill>
            <a:schemeClr val="bg2"/>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bg2"/>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2"/>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5DBA-878F-4B33-B9D0-02F1D8E5A6E5}"/>
              </a:ext>
            </a:extLst>
          </p:cNvPr>
          <p:cNvSpPr>
            <a:spLocks noGrp="1"/>
          </p:cNvSpPr>
          <p:nvPr>
            <p:ph type="ctrTitle"/>
          </p:nvPr>
        </p:nvSpPr>
        <p:spPr>
          <a:xfrm>
            <a:off x="1368612" y="1873623"/>
            <a:ext cx="6932706" cy="1909763"/>
          </a:xfrm>
        </p:spPr>
        <p:txBody>
          <a:bodyPr>
            <a:noAutofit/>
          </a:bodyPr>
          <a:lstStyle/>
          <a:p>
            <a:r>
              <a:rPr lang="en-US" dirty="0">
                <a:solidFill>
                  <a:schemeClr val="tx1"/>
                </a:solidFill>
              </a:rPr>
              <a:t>First Term Success Workshop</a:t>
            </a:r>
          </a:p>
        </p:txBody>
      </p:sp>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a:xfrm>
            <a:off x="1143000" y="3909609"/>
            <a:ext cx="6858000" cy="535391"/>
          </a:xfrm>
        </p:spPr>
        <p:txBody>
          <a:bodyPr vert="horz" lIns="91440" tIns="45720" rIns="91440" bIns="45720" rtlCol="0" anchor="t">
            <a:noAutofit/>
          </a:bodyPr>
          <a:lstStyle/>
          <a:p>
            <a:r>
              <a:rPr lang="en-US" sz="2800" dirty="0">
                <a:solidFill>
                  <a:schemeClr val="accent3"/>
                </a:solidFill>
                <a:latin typeface="Rockwell"/>
              </a:rPr>
              <a:t>Self-Service </a:t>
            </a:r>
            <a:endParaRPr lang="en-US" sz="2800">
              <a:solidFill>
                <a:schemeClr val="accent3"/>
              </a:solidFill>
            </a:endParaRPr>
          </a:p>
        </p:txBody>
      </p:sp>
    </p:spTree>
    <p:extLst>
      <p:ext uri="{BB962C8B-B14F-4D97-AF65-F5344CB8AC3E}">
        <p14:creationId xmlns:p14="http://schemas.microsoft.com/office/powerpoint/2010/main" val="53070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81" y="365128"/>
            <a:ext cx="5993904" cy="1349293"/>
          </a:xfrm>
        </p:spPr>
        <p:txBody>
          <a:bodyPr>
            <a:normAutofit/>
          </a:bodyPr>
          <a:lstStyle/>
          <a:p>
            <a:r>
              <a:rPr lang="en-US" dirty="0">
                <a:solidFill>
                  <a:schemeClr val="tx1"/>
                </a:solidFill>
              </a:rPr>
              <a:t>C-WAY Self-Service</a:t>
            </a:r>
          </a:p>
        </p:txBody>
      </p:sp>
      <p:sp>
        <p:nvSpPr>
          <p:cNvPr id="3" name="Content Placeholder 2"/>
          <p:cNvSpPr>
            <a:spLocks noGrp="1"/>
          </p:cNvSpPr>
          <p:nvPr>
            <p:ph idx="1"/>
          </p:nvPr>
        </p:nvSpPr>
        <p:spPr>
          <a:xfrm>
            <a:off x="369858" y="1502135"/>
            <a:ext cx="8776428" cy="4694415"/>
          </a:xfrm>
        </p:spPr>
        <p:txBody>
          <a:bodyPr vert="horz" lIns="91440" tIns="45720" rIns="91440" bIns="45720" rtlCol="0" anchor="t">
            <a:normAutofit/>
          </a:bodyPr>
          <a:lstStyle/>
          <a:p>
            <a:r>
              <a:rPr lang="en-US" dirty="0">
                <a:latin typeface="Rockwell"/>
              </a:rPr>
              <a:t>Accessed via BOL</a:t>
            </a:r>
          </a:p>
          <a:p>
            <a:r>
              <a:rPr lang="en-US" dirty="0">
                <a:latin typeface="Rockwell"/>
              </a:rPr>
              <a:t>My Opportunities</a:t>
            </a:r>
          </a:p>
          <a:p>
            <a:pPr lvl="1"/>
            <a:r>
              <a:rPr lang="en-US" sz="2800" dirty="0">
                <a:latin typeface="Rockwell"/>
              </a:rPr>
              <a:t>View qualified jobs</a:t>
            </a:r>
          </a:p>
          <a:p>
            <a:pPr lvl="1"/>
            <a:r>
              <a:rPr lang="en-US" sz="2800" dirty="0">
                <a:latin typeface="Rockwell"/>
              </a:rPr>
              <a:t>Reenlistment Opportunities</a:t>
            </a:r>
          </a:p>
          <a:p>
            <a:pPr lvl="1"/>
            <a:r>
              <a:rPr lang="en-US" sz="2800" dirty="0">
                <a:latin typeface="Rockwell"/>
              </a:rPr>
              <a:t>PACT designation</a:t>
            </a:r>
          </a:p>
          <a:p>
            <a:r>
              <a:rPr lang="en-US" dirty="0">
                <a:latin typeface="Rockwell"/>
              </a:rPr>
              <a:t>My Application</a:t>
            </a:r>
          </a:p>
          <a:p>
            <a:pPr lvl="1"/>
            <a:r>
              <a:rPr lang="en-US" sz="2800" dirty="0">
                <a:latin typeface="Rockwell"/>
              </a:rPr>
              <a:t>View submitted applications</a:t>
            </a:r>
          </a:p>
          <a:p>
            <a:r>
              <a:rPr lang="en-US" dirty="0">
                <a:latin typeface="Rockwell"/>
              </a:rPr>
              <a:t>My Interests</a:t>
            </a:r>
          </a:p>
          <a:p>
            <a:pPr lvl="1"/>
            <a:r>
              <a:rPr lang="en-US" sz="2800" dirty="0">
                <a:latin typeface="Rockwell"/>
              </a:rPr>
              <a:t>View JOIN Assessments</a:t>
            </a:r>
          </a:p>
        </p:txBody>
      </p:sp>
    </p:spTree>
    <p:extLst>
      <p:ext uri="{BB962C8B-B14F-4D97-AF65-F5344CB8AC3E}">
        <p14:creationId xmlns:p14="http://schemas.microsoft.com/office/powerpoint/2010/main" val="146856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63" y="231212"/>
            <a:ext cx="5444277" cy="1325563"/>
          </a:xfrm>
        </p:spPr>
        <p:txBody>
          <a:bodyPr>
            <a:normAutofit/>
          </a:bodyPr>
          <a:lstStyle/>
          <a:p>
            <a:r>
              <a:rPr lang="en-US" dirty="0">
                <a:solidFill>
                  <a:schemeClr val="tx1"/>
                </a:solidFill>
              </a:rPr>
              <a:t>C-WAY Self-Service</a:t>
            </a:r>
          </a:p>
        </p:txBody>
      </p:sp>
      <p:pic>
        <p:nvPicPr>
          <p:cNvPr id="6" name="Picture 5"/>
          <p:cNvPicPr>
            <a:picLocks noChangeAspect="1"/>
          </p:cNvPicPr>
          <p:nvPr/>
        </p:nvPicPr>
        <p:blipFill>
          <a:blip r:embed="rId3"/>
          <a:stretch>
            <a:fillRect/>
          </a:stretch>
        </p:blipFill>
        <p:spPr>
          <a:xfrm>
            <a:off x="0" y="1687402"/>
            <a:ext cx="9144000" cy="5118347"/>
          </a:xfrm>
          <a:prstGeom prst="rect">
            <a:avLst/>
          </a:prstGeom>
        </p:spPr>
      </p:pic>
    </p:spTree>
    <p:extLst>
      <p:ext uri="{BB962C8B-B14F-4D97-AF65-F5344CB8AC3E}">
        <p14:creationId xmlns:p14="http://schemas.microsoft.com/office/powerpoint/2010/main" val="426054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27" y="273688"/>
            <a:ext cx="5960018" cy="1343851"/>
          </a:xfrm>
        </p:spPr>
        <p:txBody>
          <a:bodyPr>
            <a:normAutofit/>
          </a:bodyPr>
          <a:lstStyle/>
          <a:p>
            <a:r>
              <a:rPr lang="en-US" dirty="0">
                <a:solidFill>
                  <a:schemeClr val="tx1"/>
                </a:solidFill>
                <a:latin typeface="Rockwell"/>
              </a:rPr>
              <a:t>Job Opportunities in the Navy (JOIN) </a:t>
            </a:r>
          </a:p>
        </p:txBody>
      </p:sp>
      <p:sp>
        <p:nvSpPr>
          <p:cNvPr id="3" name="Content Placeholder 2"/>
          <p:cNvSpPr>
            <a:spLocks noGrp="1"/>
          </p:cNvSpPr>
          <p:nvPr>
            <p:ph idx="1"/>
          </p:nvPr>
        </p:nvSpPr>
        <p:spPr>
          <a:xfrm>
            <a:off x="299467" y="1864814"/>
            <a:ext cx="8723369" cy="4101350"/>
          </a:xfrm>
        </p:spPr>
        <p:txBody>
          <a:bodyPr vert="horz" lIns="91440" tIns="45720" rIns="91440" bIns="45720" rtlCol="0" anchor="t">
            <a:normAutofit/>
          </a:bodyPr>
          <a:lstStyle/>
          <a:p>
            <a:r>
              <a:rPr lang="en-US" sz="2400" dirty="0">
                <a:latin typeface="Rockwell"/>
              </a:rPr>
              <a:t>Job interest assessment tool that supports recruits and Sailors making rating entry and rating conversation decisions.</a:t>
            </a:r>
          </a:p>
          <a:p>
            <a:r>
              <a:rPr lang="en-US" sz="2400" dirty="0">
                <a:latin typeface="Rockwell"/>
              </a:rPr>
              <a:t>Leverages an association between ratings and the three rating characteristics to match the Sailors aptitude and interest to make rating recommendations.</a:t>
            </a:r>
            <a:endParaRPr lang="en-US" sz="2400" dirty="0"/>
          </a:p>
          <a:p>
            <a:pPr lvl="1"/>
            <a:r>
              <a:rPr lang="en-US" dirty="0">
                <a:latin typeface="Rockwell"/>
              </a:rPr>
              <a:t>Community (e.g., Submarine, Surface Aviation) </a:t>
            </a:r>
            <a:endParaRPr lang="en-US" dirty="0"/>
          </a:p>
          <a:p>
            <a:pPr lvl="1"/>
            <a:r>
              <a:rPr lang="en-US" dirty="0">
                <a:latin typeface="Rockwell"/>
              </a:rPr>
              <a:t>Environment/Work Style (e.g., indoor/outdoor)</a:t>
            </a:r>
          </a:p>
          <a:p>
            <a:pPr lvl="1"/>
            <a:r>
              <a:rPr lang="en-US" dirty="0">
                <a:latin typeface="Rockwell"/>
              </a:rPr>
              <a:t>Work Activities (e.g., Repair-Electronic, Maintain-Electronic)</a:t>
            </a:r>
          </a:p>
        </p:txBody>
      </p:sp>
    </p:spTree>
    <p:extLst>
      <p:ext uri="{BB962C8B-B14F-4D97-AF65-F5344CB8AC3E}">
        <p14:creationId xmlns:p14="http://schemas.microsoft.com/office/powerpoint/2010/main" val="348781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03" y="365128"/>
            <a:ext cx="6014882" cy="1343851"/>
          </a:xfrm>
        </p:spPr>
        <p:txBody>
          <a:bodyPr/>
          <a:lstStyle/>
          <a:p>
            <a:r>
              <a:rPr lang="en-US" dirty="0">
                <a:solidFill>
                  <a:schemeClr val="tx1"/>
                </a:solidFill>
              </a:rPr>
              <a:t>BUPERS Online (BOL)</a:t>
            </a:r>
          </a:p>
        </p:txBody>
      </p:sp>
      <p:sp>
        <p:nvSpPr>
          <p:cNvPr id="3" name="Content Placeholder 2"/>
          <p:cNvSpPr>
            <a:spLocks noGrp="1"/>
          </p:cNvSpPr>
          <p:nvPr>
            <p:ph idx="1"/>
          </p:nvPr>
        </p:nvSpPr>
        <p:spPr>
          <a:xfrm>
            <a:off x="341267" y="1838688"/>
            <a:ext cx="8435340" cy="4101350"/>
          </a:xfrm>
        </p:spPr>
        <p:txBody>
          <a:bodyPr vert="horz" lIns="91440" tIns="45720" rIns="91440" bIns="45720" rtlCol="0" anchor="t">
            <a:normAutofit fontScale="92500" lnSpcReduction="10000"/>
          </a:bodyPr>
          <a:lstStyle/>
          <a:p>
            <a:r>
              <a:rPr lang="en-US" dirty="0">
                <a:latin typeface="Rockwell"/>
              </a:rPr>
              <a:t>A single point of entry application for logging</a:t>
            </a:r>
          </a:p>
          <a:p>
            <a:pPr marL="0" indent="0">
              <a:buNone/>
            </a:pPr>
            <a:r>
              <a:rPr lang="en-US" dirty="0">
                <a:latin typeface="Rockwell"/>
              </a:rPr>
              <a:t>   into numerous web-based applications.</a:t>
            </a:r>
          </a:p>
          <a:p>
            <a:pPr lvl="1"/>
            <a:r>
              <a:rPr lang="en-US" sz="2800" dirty="0">
                <a:latin typeface="Rockwell"/>
              </a:rPr>
              <a:t>CWAY/CWAY Self-Service</a:t>
            </a:r>
          </a:p>
          <a:p>
            <a:pPr lvl="1"/>
            <a:r>
              <a:rPr lang="en-US" sz="2800" dirty="0">
                <a:latin typeface="Rockwell"/>
              </a:rPr>
              <a:t>Official Military Personnel File (OMPF)</a:t>
            </a:r>
          </a:p>
          <a:p>
            <a:pPr lvl="1"/>
            <a:r>
              <a:rPr lang="en-US" sz="2800" dirty="0">
                <a:latin typeface="Rockwell"/>
              </a:rPr>
              <a:t>Personnel Summary Records (PSR I, II, III)</a:t>
            </a:r>
          </a:p>
          <a:p>
            <a:pPr lvl="1"/>
            <a:r>
              <a:rPr lang="en-US" sz="2800" dirty="0">
                <a:latin typeface="Rockwell"/>
              </a:rPr>
              <a:t>Individual Medical Readiness (IMR) status</a:t>
            </a:r>
          </a:p>
          <a:p>
            <a:pPr lvl="1"/>
            <a:r>
              <a:rPr lang="en-US" sz="2800" dirty="0">
                <a:latin typeface="Rockwell"/>
              </a:rPr>
              <a:t>Navy Personnel Command Document Services</a:t>
            </a:r>
          </a:p>
          <a:p>
            <a:pPr lvl="2"/>
            <a:r>
              <a:rPr lang="en-US" sz="2800" dirty="0">
                <a:latin typeface="Rockwell"/>
              </a:rPr>
              <a:t>Name Change</a:t>
            </a:r>
          </a:p>
          <a:p>
            <a:pPr lvl="2"/>
            <a:r>
              <a:rPr lang="en-US" sz="2800" dirty="0">
                <a:latin typeface="Rockwell"/>
              </a:rPr>
              <a:t>Letter to the Selection Board</a:t>
            </a:r>
          </a:p>
          <a:p>
            <a:pPr lvl="2"/>
            <a:r>
              <a:rPr lang="en-US" sz="2800" dirty="0">
                <a:latin typeface="Rockwell"/>
              </a:rPr>
              <a:t>Award locator</a:t>
            </a:r>
          </a:p>
          <a:p>
            <a:pPr lvl="1"/>
            <a:endParaRPr lang="en-US" dirty="0"/>
          </a:p>
        </p:txBody>
      </p:sp>
    </p:spTree>
    <p:extLst>
      <p:ext uri="{BB962C8B-B14F-4D97-AF65-F5344CB8AC3E}">
        <p14:creationId xmlns:p14="http://schemas.microsoft.com/office/powerpoint/2010/main" val="109145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84" y="182248"/>
            <a:ext cx="5914298" cy="1343851"/>
          </a:xfrm>
        </p:spPr>
        <p:txBody>
          <a:bodyPr>
            <a:normAutofit fontScale="90000"/>
          </a:bodyPr>
          <a:lstStyle/>
          <a:p>
            <a:r>
              <a:rPr lang="en-US" dirty="0">
                <a:solidFill>
                  <a:schemeClr val="tx1"/>
                </a:solidFill>
              </a:rPr>
              <a:t>Navy Standard Integrated Personnel System (NSIPS)</a:t>
            </a:r>
          </a:p>
        </p:txBody>
      </p:sp>
      <p:sp>
        <p:nvSpPr>
          <p:cNvPr id="3" name="Content Placeholder 2"/>
          <p:cNvSpPr>
            <a:spLocks noGrp="1"/>
          </p:cNvSpPr>
          <p:nvPr>
            <p:ph idx="1"/>
          </p:nvPr>
        </p:nvSpPr>
        <p:spPr>
          <a:xfrm>
            <a:off x="371312" y="1751167"/>
            <a:ext cx="7886700" cy="4101350"/>
          </a:xfrm>
        </p:spPr>
        <p:txBody>
          <a:bodyPr vert="horz" lIns="91440" tIns="45720" rIns="91440" bIns="45720" rtlCol="0" anchor="t">
            <a:normAutofit lnSpcReduction="10000"/>
          </a:bodyPr>
          <a:lstStyle/>
          <a:p>
            <a:r>
              <a:rPr lang="en-US" dirty="0"/>
              <a:t>Record of Emergency Data/Dependency Application (RED/DA) updates</a:t>
            </a:r>
          </a:p>
          <a:p>
            <a:r>
              <a:rPr lang="en-US" dirty="0">
                <a:latin typeface="Rockwell"/>
              </a:rPr>
              <a:t>Electronic Service Record (ESR)</a:t>
            </a:r>
          </a:p>
          <a:p>
            <a:pPr lvl="1"/>
            <a:r>
              <a:rPr lang="en-US" sz="2800" dirty="0">
                <a:latin typeface="Rockwell"/>
              </a:rPr>
              <a:t>Member Data Summary</a:t>
            </a:r>
          </a:p>
          <a:p>
            <a:pPr lvl="1"/>
            <a:r>
              <a:rPr lang="en-US" sz="2800" dirty="0">
                <a:latin typeface="Rockwell"/>
              </a:rPr>
              <a:t>Orders</a:t>
            </a:r>
          </a:p>
          <a:p>
            <a:pPr lvl="1"/>
            <a:r>
              <a:rPr lang="en-US" sz="2800" dirty="0">
                <a:latin typeface="Rockwell"/>
              </a:rPr>
              <a:t>History of Assignments</a:t>
            </a:r>
          </a:p>
          <a:p>
            <a:pPr lvl="1"/>
            <a:r>
              <a:rPr lang="en-US" sz="2800" dirty="0">
                <a:latin typeface="Rockwell"/>
              </a:rPr>
              <a:t>Honors and Awards	</a:t>
            </a:r>
          </a:p>
          <a:p>
            <a:pPr lvl="1"/>
            <a:r>
              <a:rPr lang="en-US" sz="2800" dirty="0">
                <a:latin typeface="Rockwell"/>
              </a:rPr>
              <a:t>Training, Education, and Qualifications</a:t>
            </a:r>
          </a:p>
          <a:p>
            <a:r>
              <a:rPr lang="en-US" dirty="0"/>
              <a:t>E-Leave</a:t>
            </a:r>
          </a:p>
          <a:p>
            <a:endParaRPr lang="en-US" dirty="0"/>
          </a:p>
        </p:txBody>
      </p:sp>
    </p:spTree>
    <p:extLst>
      <p:ext uri="{BB962C8B-B14F-4D97-AF65-F5344CB8AC3E}">
        <p14:creationId xmlns:p14="http://schemas.microsoft.com/office/powerpoint/2010/main" val="257720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01" y="286751"/>
            <a:ext cx="6078890" cy="1343851"/>
          </a:xfrm>
        </p:spPr>
        <p:txBody>
          <a:bodyPr/>
          <a:lstStyle/>
          <a:p>
            <a:r>
              <a:rPr lang="en-US" dirty="0">
                <a:solidFill>
                  <a:schemeClr val="tx1"/>
                </a:solidFill>
              </a:rPr>
              <a:t>MyNavy Portal (MNP)</a:t>
            </a:r>
          </a:p>
        </p:txBody>
      </p:sp>
      <p:sp>
        <p:nvSpPr>
          <p:cNvPr id="3" name="Content Placeholder 2"/>
          <p:cNvSpPr>
            <a:spLocks noGrp="1"/>
          </p:cNvSpPr>
          <p:nvPr>
            <p:ph idx="1"/>
          </p:nvPr>
        </p:nvSpPr>
        <p:spPr>
          <a:xfrm>
            <a:off x="389601" y="1851750"/>
            <a:ext cx="8334756" cy="4101350"/>
          </a:xfrm>
        </p:spPr>
        <p:txBody>
          <a:bodyPr vert="horz" lIns="91440" tIns="45720" rIns="91440" bIns="45720" rtlCol="0" anchor="t">
            <a:normAutofit lnSpcReduction="10000"/>
          </a:bodyPr>
          <a:lstStyle/>
          <a:p>
            <a:r>
              <a:rPr lang="en-US" dirty="0">
                <a:latin typeface="Rockwell"/>
              </a:rPr>
              <a:t>Single point of entry for Sailors to manage their careers.</a:t>
            </a:r>
            <a:endParaRPr lang="en-US" dirty="0"/>
          </a:p>
          <a:p>
            <a:pPr lvl="1"/>
            <a:r>
              <a:rPr lang="en-US" sz="2800" dirty="0">
                <a:latin typeface="Rockwell"/>
              </a:rPr>
              <a:t>MyNavy Career Center</a:t>
            </a:r>
          </a:p>
          <a:p>
            <a:pPr lvl="1"/>
            <a:r>
              <a:rPr lang="en-US" sz="2800" dirty="0">
                <a:latin typeface="Rockwell"/>
              </a:rPr>
              <a:t>eLeave</a:t>
            </a:r>
          </a:p>
          <a:p>
            <a:pPr lvl="1"/>
            <a:r>
              <a:rPr lang="en-US" sz="2800" dirty="0">
                <a:latin typeface="Rockwell"/>
              </a:rPr>
              <a:t>MyPCS (Permanent Change of Station) Checklist </a:t>
            </a:r>
            <a:endParaRPr lang="en-US" sz="2800" dirty="0"/>
          </a:p>
          <a:p>
            <a:pPr lvl="1"/>
            <a:r>
              <a:rPr lang="en-US" sz="2800" dirty="0">
                <a:latin typeface="Rockwell"/>
              </a:rPr>
              <a:t>Electronic Personnel Action Request (ePAR/1306)</a:t>
            </a:r>
          </a:p>
          <a:p>
            <a:pPr lvl="1"/>
            <a:r>
              <a:rPr lang="en-US" sz="2800" dirty="0">
                <a:latin typeface="Rockwell"/>
              </a:rPr>
              <a:t>Physical Readiness</a:t>
            </a:r>
          </a:p>
          <a:p>
            <a:pPr lvl="1"/>
            <a:r>
              <a:rPr lang="en-US" sz="2800" dirty="0">
                <a:latin typeface="Rockwell"/>
              </a:rPr>
              <a:t>Career &amp; Life Event Content</a:t>
            </a:r>
          </a:p>
        </p:txBody>
      </p:sp>
    </p:spTree>
    <p:extLst>
      <p:ext uri="{BB962C8B-B14F-4D97-AF65-F5344CB8AC3E}">
        <p14:creationId xmlns:p14="http://schemas.microsoft.com/office/powerpoint/2010/main" val="2741062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23" y="365128"/>
            <a:ext cx="5969162" cy="1343851"/>
          </a:xfrm>
        </p:spPr>
        <p:txBody>
          <a:bodyPr>
            <a:normAutofit/>
          </a:bodyPr>
          <a:lstStyle/>
          <a:p>
            <a:r>
              <a:rPr lang="en-US" dirty="0">
                <a:solidFill>
                  <a:schemeClr val="tx1"/>
                </a:solidFill>
              </a:rPr>
              <a:t>MyNavy Portal (MNP) Homepage</a:t>
            </a:r>
          </a:p>
        </p:txBody>
      </p:sp>
      <p:sp>
        <p:nvSpPr>
          <p:cNvPr id="6" name="Content Placeholder 5"/>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228600" y="1785747"/>
            <a:ext cx="8414766" cy="4240149"/>
          </a:xfrm>
          <a:prstGeom prst="rect">
            <a:avLst/>
          </a:prstGeom>
        </p:spPr>
      </p:pic>
    </p:spTree>
    <p:extLst>
      <p:ext uri="{BB962C8B-B14F-4D97-AF65-F5344CB8AC3E}">
        <p14:creationId xmlns:p14="http://schemas.microsoft.com/office/powerpoint/2010/main" val="108875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37" y="169185"/>
            <a:ext cx="5630834" cy="1325563"/>
          </a:xfrm>
        </p:spPr>
        <p:txBody>
          <a:bodyPr/>
          <a:lstStyle/>
          <a:p>
            <a:r>
              <a:rPr lang="en-US" dirty="0">
                <a:solidFill>
                  <a:schemeClr val="tx1"/>
                </a:solidFill>
                <a:latin typeface="Rockwell"/>
              </a:rPr>
              <a:t>  Review and Summary</a:t>
            </a:r>
          </a:p>
        </p:txBody>
      </p:sp>
      <p:sp>
        <p:nvSpPr>
          <p:cNvPr id="3" name="Content Placeholder 2"/>
          <p:cNvSpPr>
            <a:spLocks noGrp="1"/>
          </p:cNvSpPr>
          <p:nvPr>
            <p:ph idx="1"/>
          </p:nvPr>
        </p:nvSpPr>
        <p:spPr>
          <a:xfrm>
            <a:off x="445770" y="1655808"/>
            <a:ext cx="7886700" cy="4101350"/>
          </a:xfrm>
        </p:spPr>
        <p:txBody>
          <a:bodyPr vert="horz" lIns="91440" tIns="45720" rIns="91440" bIns="45720" rtlCol="0" anchor="t">
            <a:normAutofit lnSpcReduction="10000"/>
          </a:bodyPr>
          <a:lstStyle/>
          <a:p>
            <a:r>
              <a:rPr lang="en-US" dirty="0" err="1">
                <a:latin typeface="Rockwell"/>
              </a:rPr>
              <a:t>MyNavy</a:t>
            </a:r>
            <a:r>
              <a:rPr lang="en-US" dirty="0">
                <a:latin typeface="Rockwell"/>
              </a:rPr>
              <a:t> Assignment (MNA)</a:t>
            </a:r>
          </a:p>
          <a:p>
            <a:r>
              <a:rPr lang="en-US" dirty="0">
                <a:latin typeface="Rockwell"/>
              </a:rPr>
              <a:t>Career Waypoints (CWAY)</a:t>
            </a:r>
          </a:p>
          <a:p>
            <a:r>
              <a:rPr lang="en-US" dirty="0">
                <a:latin typeface="Rockwell"/>
              </a:rPr>
              <a:t>Job Opportunities in the Navy (JOIN)</a:t>
            </a:r>
          </a:p>
          <a:p>
            <a:r>
              <a:rPr lang="en-US" dirty="0">
                <a:latin typeface="Rockwell"/>
              </a:rPr>
              <a:t>BUPERS Online (BOL)</a:t>
            </a:r>
          </a:p>
          <a:p>
            <a:r>
              <a:rPr lang="en-US" dirty="0">
                <a:latin typeface="Rockwell"/>
              </a:rPr>
              <a:t>Navy Standard Integrated Personnel System (NSIPS)</a:t>
            </a:r>
          </a:p>
          <a:p>
            <a:r>
              <a:rPr lang="en-US" dirty="0" err="1">
                <a:latin typeface="Rockwell"/>
              </a:rPr>
              <a:t>MyNavy</a:t>
            </a:r>
            <a:r>
              <a:rPr lang="en-US" dirty="0">
                <a:latin typeface="Rockwell"/>
              </a:rPr>
              <a:t> Portal (MNP)</a:t>
            </a:r>
          </a:p>
          <a:p>
            <a:endParaRPr lang="en-US" dirty="0"/>
          </a:p>
          <a:p>
            <a:pPr marL="0" indent="0" algn="ctr">
              <a:buNone/>
            </a:pPr>
            <a:r>
              <a:rPr lang="en-US" b="1" dirty="0">
                <a:solidFill>
                  <a:schemeClr val="tx1"/>
                </a:solidFill>
                <a:latin typeface="Rockwell"/>
              </a:rPr>
              <a:t>Questions?</a:t>
            </a:r>
            <a:endParaRPr lang="en-US" dirty="0">
              <a:solidFill>
                <a:schemeClr val="tx1"/>
              </a:solidFill>
              <a:latin typeface="Rockwell"/>
            </a:endParaRPr>
          </a:p>
          <a:p>
            <a:pPr marL="0" indent="0">
              <a:buNone/>
            </a:pPr>
            <a:endParaRPr lang="en-US" dirty="0"/>
          </a:p>
          <a:p>
            <a:pPr marL="0" indent="0" algn="ctr">
              <a:buNone/>
            </a:pPr>
            <a:endParaRPr lang="en-US" sz="3300" b="1" dirty="0">
              <a:solidFill>
                <a:schemeClr val="tx1"/>
              </a:solidFill>
              <a:latin typeface="Rockwell"/>
            </a:endParaRPr>
          </a:p>
        </p:txBody>
      </p:sp>
    </p:spTree>
    <p:extLst>
      <p:ext uri="{BB962C8B-B14F-4D97-AF65-F5344CB8AC3E}">
        <p14:creationId xmlns:p14="http://schemas.microsoft.com/office/powerpoint/2010/main" val="68000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17" y="184753"/>
            <a:ext cx="5630834" cy="1325563"/>
          </a:xfrm>
        </p:spPr>
        <p:txBody>
          <a:bodyPr/>
          <a:lstStyle/>
          <a:p>
            <a:r>
              <a:rPr lang="en-US" dirty="0">
                <a:solidFill>
                  <a:schemeClr val="tx1"/>
                </a:solidFill>
              </a:rPr>
              <a:t>Enabling Objectives</a:t>
            </a:r>
          </a:p>
        </p:txBody>
      </p:sp>
      <p:sp>
        <p:nvSpPr>
          <p:cNvPr id="3" name="Content Placeholder 2"/>
          <p:cNvSpPr>
            <a:spLocks noGrp="1"/>
          </p:cNvSpPr>
          <p:nvPr>
            <p:ph idx="1"/>
          </p:nvPr>
        </p:nvSpPr>
        <p:spPr>
          <a:xfrm>
            <a:off x="304801" y="1815117"/>
            <a:ext cx="8156028" cy="3935095"/>
          </a:xfrm>
        </p:spPr>
        <p:txBody>
          <a:bodyPr vert="horz" lIns="91440" tIns="45720" rIns="91440" bIns="45720" rtlCol="0" anchor="t">
            <a:normAutofit/>
          </a:bodyPr>
          <a:lstStyle/>
          <a:p>
            <a:r>
              <a:rPr lang="en-US" sz="2400" dirty="0">
                <a:latin typeface="Rockwell"/>
              </a:rPr>
              <a:t>DEFINE the purpose of </a:t>
            </a:r>
            <a:r>
              <a:rPr lang="en-US" sz="2400" dirty="0" err="1">
                <a:latin typeface="Rockwell"/>
              </a:rPr>
              <a:t>MyNavy</a:t>
            </a:r>
            <a:r>
              <a:rPr lang="en-US" sz="2400" dirty="0">
                <a:latin typeface="Rockwell"/>
              </a:rPr>
              <a:t> Assignment (MNA)</a:t>
            </a:r>
          </a:p>
          <a:p>
            <a:r>
              <a:rPr lang="en-US" sz="2400" dirty="0">
                <a:latin typeface="Rockwell"/>
              </a:rPr>
              <a:t>DEFINE the purpose of Career Waypoint (CWAY) Self-Service</a:t>
            </a:r>
          </a:p>
          <a:p>
            <a:r>
              <a:rPr lang="en-US" sz="2400" dirty="0"/>
              <a:t>Define the purpose of Job Opportunities in the Navy (JOIN)</a:t>
            </a:r>
          </a:p>
          <a:p>
            <a:r>
              <a:rPr lang="en-US" sz="2400" dirty="0"/>
              <a:t>IDENTIFY the functions of BUPERS Online (BOL)</a:t>
            </a:r>
          </a:p>
          <a:p>
            <a:r>
              <a:rPr lang="en-US" sz="2400" dirty="0"/>
              <a:t>IDENTIFY the functions of Navy Standard Integrated Personnel System (NSIPS)</a:t>
            </a:r>
          </a:p>
          <a:p>
            <a:r>
              <a:rPr lang="en-US" sz="2400" dirty="0">
                <a:latin typeface="Rockwell"/>
              </a:rPr>
              <a:t>IDENTIFY the functions of MyNavy Portal (MNP)</a:t>
            </a:r>
          </a:p>
          <a:p>
            <a:endParaRPr lang="en-US" sz="2400" dirty="0"/>
          </a:p>
        </p:txBody>
      </p:sp>
    </p:spTree>
    <p:extLst>
      <p:ext uri="{BB962C8B-B14F-4D97-AF65-F5344CB8AC3E}">
        <p14:creationId xmlns:p14="http://schemas.microsoft.com/office/powerpoint/2010/main" val="179981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288" y="132050"/>
            <a:ext cx="4921203" cy="1127176"/>
          </a:xfrm>
        </p:spPr>
        <p:txBody>
          <a:bodyPr>
            <a:normAutofit/>
          </a:bodyPr>
          <a:lstStyle/>
          <a:p>
            <a:pPr algn="l"/>
            <a:r>
              <a:rPr lang="en-US" sz="4000" dirty="0">
                <a:solidFill>
                  <a:srgbClr val="E8B010"/>
                </a:solidFill>
                <a:latin typeface="Rockwell"/>
              </a:rPr>
              <a:t>References</a:t>
            </a:r>
          </a:p>
        </p:txBody>
      </p:sp>
      <p:sp>
        <p:nvSpPr>
          <p:cNvPr id="3" name="Subtitle 2"/>
          <p:cNvSpPr>
            <a:spLocks noGrp="1"/>
          </p:cNvSpPr>
          <p:nvPr>
            <p:ph type="subTitle" idx="1"/>
          </p:nvPr>
        </p:nvSpPr>
        <p:spPr>
          <a:xfrm>
            <a:off x="294288" y="1715301"/>
            <a:ext cx="8198071" cy="4197271"/>
          </a:xfrm>
        </p:spPr>
        <p:txBody>
          <a:bodyPr vert="horz" lIns="91440" tIns="45720" rIns="91440" bIns="45720" rtlCol="0" anchor="t">
            <a:normAutofit/>
          </a:bodyPr>
          <a:lstStyle/>
          <a:p>
            <a:pPr algn="l">
              <a:buFont typeface="Wingdings" panose="05000000000000000000" pitchFamily="2" charset="2"/>
              <a:buChar char="§"/>
            </a:pPr>
            <a:r>
              <a:rPr lang="en-US" sz="2800" dirty="0">
                <a:latin typeface="Rockwell"/>
              </a:rPr>
              <a:t>My Navy Assignment- https://mynavyassignment.navy.mil/mna/Index.action</a:t>
            </a:r>
          </a:p>
          <a:p>
            <a:pPr algn="l">
              <a:buFont typeface="Wingdings" panose="05000000000000000000" pitchFamily="2" charset="2"/>
              <a:buChar char="§"/>
            </a:pPr>
            <a:r>
              <a:rPr lang="en-US" sz="2800" dirty="0">
                <a:latin typeface="Rockwell"/>
              </a:rPr>
              <a:t> BUPERS Online-  https://www.bol.navy.mil/BAM/ </a:t>
            </a:r>
          </a:p>
          <a:p>
            <a:pPr algn="l">
              <a:buFont typeface="Wingdings" panose="05000000000000000000" pitchFamily="2" charset="2"/>
              <a:buChar char="§"/>
            </a:pPr>
            <a:r>
              <a:rPr lang="en-US" sz="2800" dirty="0">
                <a:latin typeface="Rockwell"/>
              </a:rPr>
              <a:t> Navy Standard Integrated Personnel System- https://www.nsips.cloud.navy.mil/my.policy </a:t>
            </a:r>
          </a:p>
          <a:p>
            <a:pPr algn="l">
              <a:buFont typeface="Wingdings" panose="05000000000000000000" pitchFamily="2" charset="2"/>
              <a:buChar char="§"/>
            </a:pPr>
            <a:r>
              <a:rPr lang="en-US" sz="2800" dirty="0" err="1">
                <a:latin typeface="Rockwell"/>
              </a:rPr>
              <a:t>MyNavy</a:t>
            </a:r>
            <a:r>
              <a:rPr lang="en-US" sz="2800" dirty="0">
                <a:latin typeface="Rockwell"/>
              </a:rPr>
              <a:t> Portal- </a:t>
            </a:r>
          </a:p>
          <a:p>
            <a:pPr algn="l"/>
            <a:r>
              <a:rPr lang="en-US" sz="2800" dirty="0">
                <a:latin typeface="Rockwell"/>
              </a:rPr>
              <a:t>https://my.navy.mil/index.html</a:t>
            </a:r>
          </a:p>
        </p:txBody>
      </p:sp>
    </p:spTree>
    <p:extLst>
      <p:ext uri="{BB962C8B-B14F-4D97-AF65-F5344CB8AC3E}">
        <p14:creationId xmlns:p14="http://schemas.microsoft.com/office/powerpoint/2010/main" val="368303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725" y="273688"/>
            <a:ext cx="5996594" cy="1343851"/>
          </a:xfrm>
        </p:spPr>
        <p:txBody>
          <a:bodyPr>
            <a:normAutofit/>
          </a:bodyPr>
          <a:lstStyle/>
          <a:p>
            <a:r>
              <a:rPr lang="en-US" dirty="0">
                <a:solidFill>
                  <a:schemeClr val="tx1"/>
                </a:solidFill>
              </a:rPr>
              <a:t>MyNavy Assignment (MNA)</a:t>
            </a:r>
          </a:p>
        </p:txBody>
      </p:sp>
      <p:sp>
        <p:nvSpPr>
          <p:cNvPr id="3" name="Content Placeholder 2"/>
          <p:cNvSpPr>
            <a:spLocks noGrp="1"/>
          </p:cNvSpPr>
          <p:nvPr>
            <p:ph idx="1"/>
          </p:nvPr>
        </p:nvSpPr>
        <p:spPr>
          <a:xfrm>
            <a:off x="415725" y="1883101"/>
            <a:ext cx="7886700" cy="4101350"/>
          </a:xfrm>
        </p:spPr>
        <p:txBody>
          <a:bodyPr vert="horz" lIns="91440" tIns="45720" rIns="91440" bIns="45720" rtlCol="0" anchor="t">
            <a:normAutofit/>
          </a:bodyPr>
          <a:lstStyle/>
          <a:p>
            <a:r>
              <a:rPr lang="en-US" dirty="0">
                <a:latin typeface="Rockwell"/>
              </a:rPr>
              <a:t>Web-based system that allows Sailors to:</a:t>
            </a:r>
          </a:p>
          <a:p>
            <a:pPr lvl="1"/>
            <a:r>
              <a:rPr lang="en-US" sz="2800" dirty="0">
                <a:latin typeface="Rockwell"/>
              </a:rPr>
              <a:t>View and apply for available jobs</a:t>
            </a:r>
          </a:p>
          <a:p>
            <a:pPr lvl="1"/>
            <a:r>
              <a:rPr lang="en-US" sz="2800" dirty="0">
                <a:latin typeface="Rockwell"/>
              </a:rPr>
              <a:t>Conversions are initiated through MNA unless it requires a package</a:t>
            </a:r>
          </a:p>
          <a:p>
            <a:pPr lvl="1"/>
            <a:r>
              <a:rPr lang="en-US" sz="2800" dirty="0">
                <a:latin typeface="Rockwell"/>
              </a:rPr>
              <a:t>View detailing milestones</a:t>
            </a:r>
            <a:endParaRPr lang="en-US" sz="2800" dirty="0"/>
          </a:p>
          <a:p>
            <a:pPr lvl="1"/>
            <a:r>
              <a:rPr lang="en-US" sz="2800" dirty="0">
                <a:latin typeface="Rockwell"/>
              </a:rPr>
              <a:t>Communication with Detailers </a:t>
            </a:r>
            <a:endParaRPr lang="en-US" sz="2800" dirty="0"/>
          </a:p>
          <a:p>
            <a:pPr lvl="1"/>
            <a:r>
              <a:rPr lang="en-US" sz="2800" dirty="0">
                <a:latin typeface="Rockwell"/>
              </a:rPr>
              <a:t>Update resume and preferences</a:t>
            </a:r>
          </a:p>
          <a:p>
            <a:pPr lvl="1"/>
            <a:r>
              <a:rPr lang="en-US" sz="2800" dirty="0">
                <a:latin typeface="Rockwell"/>
              </a:rPr>
              <a:t>PACT Sailors have ability to choose rating designation through MNA </a:t>
            </a:r>
          </a:p>
          <a:p>
            <a:pPr lvl="1"/>
            <a:endParaRPr lang="en-US" dirty="0"/>
          </a:p>
        </p:txBody>
      </p:sp>
    </p:spTree>
    <p:extLst>
      <p:ext uri="{BB962C8B-B14F-4D97-AF65-F5344CB8AC3E}">
        <p14:creationId xmlns:p14="http://schemas.microsoft.com/office/powerpoint/2010/main" val="377160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74" y="152131"/>
            <a:ext cx="5630834" cy="1325563"/>
          </a:xfrm>
        </p:spPr>
        <p:txBody>
          <a:bodyPr>
            <a:normAutofit/>
          </a:bodyPr>
          <a:lstStyle/>
          <a:p>
            <a:r>
              <a:rPr lang="en-US" dirty="0">
                <a:solidFill>
                  <a:schemeClr val="tx1"/>
                </a:solidFill>
              </a:rPr>
              <a:t>MyNavy Assignment (MNA) Homepage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4503" y="1549183"/>
            <a:ext cx="8908868" cy="4449281"/>
          </a:xfrm>
          <a:prstGeom prst="rect">
            <a:avLst/>
          </a:prstGeom>
        </p:spPr>
      </p:pic>
      <p:sp>
        <p:nvSpPr>
          <p:cNvPr id="9" name="AutoShape 5"/>
          <p:cNvSpPr>
            <a:spLocks noChangeArrowheads="1"/>
          </p:cNvSpPr>
          <p:nvPr/>
        </p:nvSpPr>
        <p:spPr bwMode="auto">
          <a:xfrm>
            <a:off x="2691904" y="5388614"/>
            <a:ext cx="2167479" cy="609850"/>
          </a:xfrm>
          <a:prstGeom prst="wedgeRectCallout">
            <a:avLst>
              <a:gd name="adj1" fmla="val -34577"/>
              <a:gd name="adj2" fmla="val -212825"/>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000000"/>
                </a:solidFill>
                <a:effectLst/>
                <a:latin typeface="Cambria" panose="02040503050406030204" pitchFamily="18" charset="0"/>
              </a:rPr>
              <a:t>DETAILER INFO</a:t>
            </a:r>
            <a:endParaRPr kumimoji="0" lang="en-US" altLang="en-US" sz="700" b="0" i="0" u="none" strike="noStrike" cap="none" normalizeH="0" baseline="0" dirty="0">
              <a:ln>
                <a:noFill/>
              </a:ln>
              <a:solidFill>
                <a:srgbClr val="000000"/>
              </a:solidFill>
              <a:effectLst/>
              <a:latin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Cambria" panose="02040503050406030204" pitchFamily="18" charset="0"/>
              </a:rPr>
              <a:t>HOW TO GET DETAILER CONTACT INFORMATION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AutoShape 6"/>
          <p:cNvSpPr>
            <a:spLocks noChangeArrowheads="1"/>
          </p:cNvSpPr>
          <p:nvPr/>
        </p:nvSpPr>
        <p:spPr bwMode="auto">
          <a:xfrm>
            <a:off x="370974" y="5388614"/>
            <a:ext cx="1987555" cy="612775"/>
          </a:xfrm>
          <a:prstGeom prst="wedgeRectCallout">
            <a:avLst>
              <a:gd name="adj1" fmla="val -13846"/>
              <a:gd name="adj2" fmla="val -216254"/>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a:ln>
                  <a:noFill/>
                </a:ln>
                <a:solidFill>
                  <a:srgbClr val="000000"/>
                </a:solidFill>
                <a:effectLst/>
                <a:latin typeface="Cambria" panose="02040503050406030204" pitchFamily="18" charset="0"/>
              </a:rPr>
              <a:t>NEGOTIATION SCHEDULE </a:t>
            </a:r>
            <a:endParaRPr kumimoji="0" lang="en-US" altLang="en-US" sz="700" b="0" i="0" u="none" strike="noStrike" cap="none" normalizeH="0" baseline="0">
              <a:ln>
                <a:noFill/>
              </a:ln>
              <a:solidFill>
                <a:srgbClr val="000000"/>
              </a:solidFill>
              <a:effectLst/>
              <a:latin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Cambria" panose="02040503050406030204" pitchFamily="18" charset="0"/>
              </a:rPr>
              <a:t>HOW TO FIND WHEN MNA IS OPEN OR CLOSED.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93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45" y="253799"/>
            <a:ext cx="5630834" cy="1325563"/>
          </a:xfrm>
        </p:spPr>
        <p:txBody>
          <a:bodyPr>
            <a:normAutofit fontScale="90000"/>
          </a:bodyPr>
          <a:lstStyle/>
          <a:p>
            <a:r>
              <a:rPr lang="en-US" dirty="0">
                <a:solidFill>
                  <a:schemeClr val="tx1"/>
                </a:solidFill>
              </a:rPr>
              <a:t>MyNavy Assignment (MNA) Homepage Login</a:t>
            </a:r>
          </a:p>
        </p:txBody>
      </p:sp>
      <p:pic>
        <p:nvPicPr>
          <p:cNvPr id="5" name="Picture 4"/>
          <p:cNvPicPr>
            <a:picLocks noChangeAspect="1"/>
          </p:cNvPicPr>
          <p:nvPr/>
        </p:nvPicPr>
        <p:blipFill>
          <a:blip r:embed="rId3"/>
          <a:stretch>
            <a:fillRect/>
          </a:stretch>
        </p:blipFill>
        <p:spPr>
          <a:xfrm>
            <a:off x="1" y="1777783"/>
            <a:ext cx="7576456" cy="4962651"/>
          </a:xfrm>
          <a:prstGeom prst="rect">
            <a:avLst/>
          </a:prstGeom>
        </p:spPr>
      </p:pic>
      <p:sp>
        <p:nvSpPr>
          <p:cNvPr id="6" name="AutoShape 2"/>
          <p:cNvSpPr>
            <a:spLocks noChangeArrowheads="1"/>
          </p:cNvSpPr>
          <p:nvPr/>
        </p:nvSpPr>
        <p:spPr bwMode="auto">
          <a:xfrm>
            <a:off x="7696200" y="3793174"/>
            <a:ext cx="1028700" cy="1314403"/>
          </a:xfrm>
          <a:prstGeom prst="wedgeRectCallout">
            <a:avLst>
              <a:gd name="adj1" fmla="val -281305"/>
              <a:gd name="adj2" fmla="val 52556"/>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000000"/>
                </a:solidFill>
                <a:effectLst/>
                <a:latin typeface="Cambria" panose="02040503050406030204" pitchFamily="18" charset="0"/>
              </a:rPr>
              <a:t>JOBS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mbria" panose="02040503050406030204" pitchFamily="18" charset="0"/>
              </a:rPr>
              <a:t>SEARCH ALL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mbria" panose="02040503050406030204" pitchFamily="18" charset="0"/>
              </a:rPr>
              <a:t>AVAILABLE JOBS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AutoShape 3"/>
          <p:cNvSpPr>
            <a:spLocks noChangeArrowheads="1"/>
          </p:cNvSpPr>
          <p:nvPr/>
        </p:nvSpPr>
        <p:spPr bwMode="auto">
          <a:xfrm>
            <a:off x="114299" y="3793174"/>
            <a:ext cx="1028700" cy="752700"/>
          </a:xfrm>
          <a:prstGeom prst="wedgeRectCallout">
            <a:avLst>
              <a:gd name="adj1" fmla="val 134409"/>
              <a:gd name="adj2" fmla="val 153634"/>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a:solidFill>
                  <a:srgbClr val="000000"/>
                </a:solidFill>
                <a:latin typeface="Cambria" panose="02040503050406030204" pitchFamily="18" charset="0"/>
              </a:rPr>
              <a:t>Detailer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strike="noStrike" cap="none" normalizeH="0" baseline="0">
                <a:ln>
                  <a:noFill/>
                </a:ln>
                <a:solidFill>
                  <a:srgbClr val="000000"/>
                </a:solidFill>
                <a:effectLst/>
                <a:latin typeface="Cambria" panose="02040503050406030204" pitchFamily="18" charset="0"/>
              </a:rPr>
              <a:t>notes</a:t>
            </a:r>
            <a:endParaRPr kumimoji="0" lang="en-US" altLang="en-US" sz="1800" b="0" i="0"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618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470" t="13530" r="12993" b="11999"/>
          <a:stretch/>
        </p:blipFill>
        <p:spPr>
          <a:xfrm>
            <a:off x="0" y="1641980"/>
            <a:ext cx="9144000" cy="5176280"/>
          </a:xfrm>
          <a:prstGeom prst="rect">
            <a:avLst/>
          </a:prstGeom>
        </p:spPr>
      </p:pic>
      <p:sp>
        <p:nvSpPr>
          <p:cNvPr id="2" name="Title 1"/>
          <p:cNvSpPr>
            <a:spLocks noGrp="1"/>
          </p:cNvSpPr>
          <p:nvPr>
            <p:ph type="title"/>
          </p:nvPr>
        </p:nvSpPr>
        <p:spPr>
          <a:xfrm>
            <a:off x="419645" y="253799"/>
            <a:ext cx="5630834" cy="1325563"/>
          </a:xfrm>
        </p:spPr>
        <p:txBody>
          <a:bodyPr>
            <a:normAutofit/>
          </a:bodyPr>
          <a:lstStyle/>
          <a:p>
            <a:r>
              <a:rPr lang="en-US" dirty="0">
                <a:solidFill>
                  <a:schemeClr val="tx1"/>
                </a:solidFill>
              </a:rPr>
              <a:t>MyNavy Assignment (MNA) Sailor Info</a:t>
            </a:r>
          </a:p>
        </p:txBody>
      </p:sp>
      <p:sp>
        <p:nvSpPr>
          <p:cNvPr id="6" name="AutoShape 2"/>
          <p:cNvSpPr>
            <a:spLocks noChangeArrowheads="1"/>
          </p:cNvSpPr>
          <p:nvPr/>
        </p:nvSpPr>
        <p:spPr bwMode="auto">
          <a:xfrm>
            <a:off x="7357461" y="3702759"/>
            <a:ext cx="1564469" cy="1229505"/>
          </a:xfrm>
          <a:prstGeom prst="wedgeRectCallout">
            <a:avLst>
              <a:gd name="adj1" fmla="val -274990"/>
              <a:gd name="adj2" fmla="val 105471"/>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u="sng" dirty="0">
                <a:solidFill>
                  <a:srgbClr val="000000"/>
                </a:solidFill>
                <a:latin typeface="Cambria" panose="02040503050406030204" pitchFamily="18" charset="0"/>
              </a:rPr>
              <a:t>My Personnel Info</a:t>
            </a:r>
          </a:p>
          <a:p>
            <a:pPr lvl="0" algn="ctr" defTabSz="914400" eaLnBrk="0" fontAlgn="base" hangingPunct="0">
              <a:spcBef>
                <a:spcPct val="0"/>
              </a:spcBef>
              <a:spcAft>
                <a:spcPct val="0"/>
              </a:spcAft>
            </a:pPr>
            <a:r>
              <a:rPr lang="en-US" altLang="en-US" sz="1000" b="1" dirty="0">
                <a:solidFill>
                  <a:srgbClr val="000000"/>
                </a:solidFill>
                <a:latin typeface="Cambria" panose="02040503050406030204" pitchFamily="18" charset="0"/>
              </a:rPr>
              <a:t>View your personal details and verify service record information that is reviewed by Command personnel and Detailers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sng" strike="noStrike" cap="none" normalizeH="0" baseline="0" dirty="0">
              <a:ln>
                <a:noFill/>
              </a:ln>
              <a:solidFill>
                <a:srgbClr val="000000"/>
              </a:solidFill>
              <a:effectLst/>
              <a:latin typeface="Cambria" panose="02040503050406030204" pitchFamily="18" charset="0"/>
            </a:endParaRPr>
          </a:p>
        </p:txBody>
      </p:sp>
      <p:sp>
        <p:nvSpPr>
          <p:cNvPr id="7" name="AutoShape 3"/>
          <p:cNvSpPr>
            <a:spLocks noChangeArrowheads="1"/>
          </p:cNvSpPr>
          <p:nvPr/>
        </p:nvSpPr>
        <p:spPr bwMode="auto">
          <a:xfrm>
            <a:off x="0" y="3867912"/>
            <a:ext cx="1225296" cy="1064352"/>
          </a:xfrm>
          <a:prstGeom prst="wedgeRectCallout">
            <a:avLst>
              <a:gd name="adj1" fmla="val 78354"/>
              <a:gd name="adj2" fmla="val 103212"/>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u="sng" dirty="0">
                <a:solidFill>
                  <a:srgbClr val="000000"/>
                </a:solidFill>
                <a:latin typeface="Cambria" panose="02040503050406030204" pitchFamily="18" charset="0"/>
              </a:rPr>
              <a:t>My Resume</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900" dirty="0">
                <a:solidFill>
                  <a:srgbClr val="000000"/>
                </a:solidFill>
                <a:latin typeface="Cambria" panose="02040503050406030204" pitchFamily="18" charset="0"/>
              </a:rPr>
              <a:t>Use to market yourself by annotating qualifications and work experience, etc</a:t>
            </a:r>
            <a:r>
              <a:rPr lang="en-US" altLang="en-US" sz="1000" dirty="0">
                <a:solidFill>
                  <a:srgbClr val="000000"/>
                </a:solidFill>
                <a:latin typeface="Cambria" panose="02040503050406030204" pitchFamily="18" charset="0"/>
              </a:rPr>
              <a:t>.</a:t>
            </a:r>
          </a:p>
        </p:txBody>
      </p:sp>
      <p:sp>
        <p:nvSpPr>
          <p:cNvPr id="8" name="AutoShape 3"/>
          <p:cNvSpPr>
            <a:spLocks noChangeArrowheads="1"/>
          </p:cNvSpPr>
          <p:nvPr/>
        </p:nvSpPr>
        <p:spPr bwMode="auto">
          <a:xfrm>
            <a:off x="7384395" y="5054505"/>
            <a:ext cx="1537535" cy="971392"/>
          </a:xfrm>
          <a:prstGeom prst="wedgeRectCallout">
            <a:avLst>
              <a:gd name="adj1" fmla="val -285907"/>
              <a:gd name="adj2" fmla="val 71909"/>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u="sng" dirty="0">
                <a:solidFill>
                  <a:srgbClr val="000000"/>
                </a:solidFill>
                <a:latin typeface="Cambria" panose="02040503050406030204" pitchFamily="18" charset="0"/>
              </a:rPr>
              <a:t>My Preferences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900" dirty="0">
                <a:solidFill>
                  <a:srgbClr val="000000"/>
                </a:solidFill>
                <a:latin typeface="Cambria" panose="02040503050406030204" pitchFamily="18" charset="0"/>
              </a:rPr>
              <a:t>Update job preferences, career intentions and interests</a:t>
            </a:r>
            <a:endParaRPr kumimoji="0" lang="en-US" altLang="en-US" sz="900" i="0" strike="noStrike" cap="none" normalizeH="0" baseline="0" dirty="0">
              <a:ln>
                <a:noFill/>
              </a:ln>
              <a:solidFill>
                <a:schemeClr val="tx1"/>
              </a:solidFill>
              <a:effectLst/>
              <a:latin typeface="Arial" panose="020B0604020202020204" pitchFamily="34" charset="0"/>
            </a:endParaRPr>
          </a:p>
        </p:txBody>
      </p:sp>
      <p:sp>
        <p:nvSpPr>
          <p:cNvPr id="9" name="AutoShape 3"/>
          <p:cNvSpPr>
            <a:spLocks noChangeArrowheads="1"/>
          </p:cNvSpPr>
          <p:nvPr/>
        </p:nvSpPr>
        <p:spPr bwMode="auto">
          <a:xfrm>
            <a:off x="0" y="5343086"/>
            <a:ext cx="1225296" cy="1305908"/>
          </a:xfrm>
          <a:prstGeom prst="wedgeRectCallout">
            <a:avLst>
              <a:gd name="adj1" fmla="val 69399"/>
              <a:gd name="adj2" fmla="val 15041"/>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u="sng" dirty="0">
                <a:solidFill>
                  <a:srgbClr val="000000"/>
                </a:solidFill>
                <a:latin typeface="Cambria" panose="02040503050406030204" pitchFamily="18" charset="0"/>
              </a:rPr>
              <a:t>My History</a:t>
            </a:r>
          </a:p>
          <a:p>
            <a:pPr lvl="0" algn="ctr" defTabSz="914400" eaLnBrk="0" fontAlgn="base" hangingPunct="0">
              <a:spcBef>
                <a:spcPct val="0"/>
              </a:spcBef>
              <a:spcAft>
                <a:spcPct val="0"/>
              </a:spcAft>
            </a:pPr>
            <a:r>
              <a:rPr lang="en-US" altLang="en-US" sz="1000" dirty="0">
                <a:solidFill>
                  <a:srgbClr val="000000"/>
                </a:solidFill>
                <a:latin typeface="Cambria"/>
                <a:ea typeface="Cambria"/>
              </a:rPr>
              <a:t>Snapshot of school and platform history, PRIMS data, Eval/FitRep data, and warfare designations.</a:t>
            </a:r>
          </a:p>
        </p:txBody>
      </p:sp>
      <p:sp>
        <p:nvSpPr>
          <p:cNvPr id="10" name="AutoShape 3"/>
          <p:cNvSpPr>
            <a:spLocks noChangeArrowheads="1"/>
          </p:cNvSpPr>
          <p:nvPr/>
        </p:nvSpPr>
        <p:spPr bwMode="auto">
          <a:xfrm>
            <a:off x="7088739" y="2424700"/>
            <a:ext cx="1349867" cy="971392"/>
          </a:xfrm>
          <a:prstGeom prst="wedgeRectCallout">
            <a:avLst>
              <a:gd name="adj1" fmla="val -205970"/>
              <a:gd name="adj2" fmla="val -75072"/>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b="1" u="sng" dirty="0">
                <a:solidFill>
                  <a:srgbClr val="000000"/>
                </a:solidFill>
                <a:latin typeface="Cambria" panose="02040503050406030204" pitchFamily="18" charset="0"/>
              </a:rPr>
              <a:t>My User Profile</a:t>
            </a:r>
          </a:p>
          <a:p>
            <a:pPr lvl="0" algn="ctr" defTabSz="914400" eaLnBrk="0" fontAlgn="base" hangingPunct="0">
              <a:spcBef>
                <a:spcPct val="0"/>
              </a:spcBef>
              <a:spcAft>
                <a:spcPct val="0"/>
              </a:spcAft>
            </a:pPr>
            <a:r>
              <a:rPr lang="en-US" altLang="en-US" sz="900" dirty="0">
                <a:solidFill>
                  <a:srgbClr val="000000"/>
                </a:solidFill>
                <a:latin typeface="Cambria" panose="02040503050406030204" pitchFamily="18" charset="0"/>
              </a:rPr>
              <a:t>Set communication preferences and update phone number, and email address </a:t>
            </a:r>
          </a:p>
        </p:txBody>
      </p:sp>
    </p:spTree>
    <p:extLst>
      <p:ext uri="{BB962C8B-B14F-4D97-AF65-F5344CB8AC3E}">
        <p14:creationId xmlns:p14="http://schemas.microsoft.com/office/powerpoint/2010/main" val="183717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64" y="329889"/>
            <a:ext cx="4691395" cy="1325563"/>
          </a:xfrm>
        </p:spPr>
        <p:txBody>
          <a:bodyPr>
            <a:noAutofit/>
          </a:bodyPr>
          <a:lstStyle/>
          <a:p>
            <a:r>
              <a:rPr lang="en-US" dirty="0">
                <a:solidFill>
                  <a:schemeClr val="tx1"/>
                </a:solidFill>
                <a:latin typeface="Rockwell"/>
              </a:rPr>
              <a:t>Career Waypoint (C-WAY)</a:t>
            </a:r>
          </a:p>
          <a:p>
            <a:endParaRPr lang="en-US" dirty="0">
              <a:solidFill>
                <a:schemeClr val="tx1"/>
              </a:solidFill>
            </a:endParaRPr>
          </a:p>
        </p:txBody>
      </p:sp>
      <p:sp>
        <p:nvSpPr>
          <p:cNvPr id="3" name="Content Placeholder 2"/>
          <p:cNvSpPr>
            <a:spLocks noGrp="1"/>
          </p:cNvSpPr>
          <p:nvPr>
            <p:ph idx="1"/>
          </p:nvPr>
        </p:nvSpPr>
        <p:spPr>
          <a:xfrm>
            <a:off x="143364" y="1655451"/>
            <a:ext cx="8537792" cy="4488871"/>
          </a:xfrm>
        </p:spPr>
        <p:txBody>
          <a:bodyPr vert="horz" lIns="91440" tIns="45720" rIns="91440" bIns="45720" rtlCol="0" anchor="t">
            <a:normAutofit/>
          </a:bodyPr>
          <a:lstStyle/>
          <a:p>
            <a:r>
              <a:rPr lang="en-US" sz="1800" dirty="0">
                <a:latin typeface="Rockwell"/>
              </a:rPr>
              <a:t>Used to match qualification data of Sailors to Fleet requirements</a:t>
            </a:r>
            <a:endParaRPr lang="en-US" sz="1800"/>
          </a:p>
          <a:p>
            <a:r>
              <a:rPr lang="en-US" sz="1800" dirty="0">
                <a:latin typeface="Rockwell"/>
                <a:ea typeface="Calibri" panose="020F0502020204030204" pitchFamily="34" charset="0"/>
                <a:cs typeface="Times New Roman"/>
              </a:rPr>
              <a:t>4 Functions: </a:t>
            </a:r>
          </a:p>
          <a:p>
            <a:pPr lvl="1"/>
            <a:r>
              <a:rPr lang="en-US" sz="1800" dirty="0">
                <a:latin typeface="Rockwell"/>
                <a:ea typeface="Calibri" panose="020F0502020204030204" pitchFamily="34" charset="0"/>
                <a:cs typeface="Times New Roman"/>
              </a:rPr>
              <a:t>Qualifying and adjudicating civilians into the Navy as enlisted Sailors</a:t>
            </a:r>
          </a:p>
          <a:p>
            <a:pPr lvl="1"/>
            <a:r>
              <a:rPr lang="en-US" sz="1800" dirty="0">
                <a:latin typeface="Rockwell"/>
                <a:ea typeface="Calibri" panose="020F0502020204030204" pitchFamily="34" charset="0"/>
                <a:cs typeface="Times New Roman"/>
              </a:rPr>
              <a:t>Controlling rating entry standards</a:t>
            </a:r>
          </a:p>
          <a:p>
            <a:pPr lvl="1"/>
            <a:r>
              <a:rPr lang="en-US" sz="1800" dirty="0">
                <a:latin typeface="Rockwell"/>
                <a:ea typeface="Calibri" panose="020F0502020204030204" pitchFamily="34" charset="0"/>
                <a:cs typeface="Times New Roman"/>
              </a:rPr>
              <a:t>Providing qualifications for MNA to fill billets/convert rate</a:t>
            </a:r>
          </a:p>
          <a:p>
            <a:pPr lvl="1"/>
            <a:r>
              <a:rPr lang="en-US" sz="1800" dirty="0">
                <a:latin typeface="Rockwell"/>
                <a:ea typeface="Calibri" panose="020F0502020204030204" pitchFamily="34" charset="0"/>
                <a:cs typeface="Times New Roman"/>
              </a:rPr>
              <a:t>Allow Sailors to obligate service </a:t>
            </a:r>
          </a:p>
          <a:p>
            <a:r>
              <a:rPr lang="en-US" sz="1800" dirty="0">
                <a:latin typeface="Rockwell"/>
                <a:ea typeface="Calibri" panose="020F0502020204030204" pitchFamily="34" charset="0"/>
                <a:cs typeface="Times New Roman"/>
              </a:rPr>
              <a:t>Component changes</a:t>
            </a:r>
            <a:endParaRPr lang="en-US" sz="1800" dirty="0">
              <a:effectLst/>
              <a:latin typeface="Rockwell"/>
              <a:ea typeface="Calibri" panose="020F0502020204030204" pitchFamily="34" charset="0"/>
              <a:cs typeface="Times New Roman"/>
            </a:endParaRPr>
          </a:p>
          <a:p>
            <a:r>
              <a:rPr lang="en-US" sz="1800" dirty="0">
                <a:latin typeface="Rockwell"/>
                <a:ea typeface="Calibri" panose="020F0502020204030204" pitchFamily="34" charset="0"/>
                <a:cs typeface="Times New Roman"/>
              </a:rPr>
              <a:t>RC lateral rate conversions</a:t>
            </a:r>
          </a:p>
          <a:p>
            <a:r>
              <a:rPr lang="en-US" sz="1800" dirty="0">
                <a:latin typeface="Rockwell"/>
                <a:ea typeface="Calibri" panose="020F0502020204030204" pitchFamily="34" charset="0"/>
                <a:cs typeface="Times New Roman"/>
              </a:rPr>
              <a:t>PACT Marketplace</a:t>
            </a:r>
          </a:p>
          <a:p>
            <a:endParaRPr lang="en-US" sz="1800" dirty="0">
              <a:latin typeface="Rockwell"/>
              <a:ea typeface="Calibri" panose="020F0502020204030204" pitchFamily="34" charset="0"/>
              <a:cs typeface="Times New Roman"/>
            </a:endParaRPr>
          </a:p>
          <a:p>
            <a:endParaRPr lang="en-US" sz="2400" dirty="0">
              <a:latin typeface="Rockwell"/>
              <a:ea typeface="Calibri" panose="020F0502020204030204" pitchFamily="34" charset="0"/>
              <a:cs typeface="Times New Roman"/>
            </a:endParaRPr>
          </a:p>
        </p:txBody>
      </p:sp>
    </p:spTree>
    <p:extLst>
      <p:ext uri="{BB962C8B-B14F-4D97-AF65-F5344CB8AC3E}">
        <p14:creationId xmlns:p14="http://schemas.microsoft.com/office/powerpoint/2010/main" val="51818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64" y="329889"/>
            <a:ext cx="4691395" cy="1325563"/>
          </a:xfrm>
        </p:spPr>
        <p:txBody>
          <a:bodyPr>
            <a:noAutofit/>
          </a:bodyPr>
          <a:lstStyle/>
          <a:p>
            <a:r>
              <a:rPr lang="en-US" dirty="0">
                <a:solidFill>
                  <a:schemeClr val="tx1"/>
                </a:solidFill>
                <a:latin typeface="Rockwell"/>
              </a:rPr>
              <a:t>Career Waypoint (C-WAY)</a:t>
            </a:r>
          </a:p>
          <a:p>
            <a:endParaRPr lang="en-US" dirty="0">
              <a:solidFill>
                <a:schemeClr val="tx1"/>
              </a:solidFill>
            </a:endParaRPr>
          </a:p>
        </p:txBody>
      </p:sp>
      <p:sp>
        <p:nvSpPr>
          <p:cNvPr id="3" name="Content Placeholder 2"/>
          <p:cNvSpPr>
            <a:spLocks noGrp="1"/>
          </p:cNvSpPr>
          <p:nvPr>
            <p:ph idx="1"/>
          </p:nvPr>
        </p:nvSpPr>
        <p:spPr>
          <a:xfrm>
            <a:off x="143363" y="1501422"/>
            <a:ext cx="8582947" cy="4162196"/>
          </a:xfrm>
        </p:spPr>
        <p:txBody>
          <a:bodyPr vert="horz" lIns="91440" tIns="45720" rIns="91440" bIns="45720" rtlCol="0" anchor="t">
            <a:normAutofit/>
          </a:bodyPr>
          <a:lstStyle/>
          <a:p>
            <a:r>
              <a:rPr lang="en-US" sz="2400" dirty="0">
                <a:latin typeface="Rockwell"/>
              </a:rPr>
              <a:t>Sailors request CWAY quota via </a:t>
            </a:r>
            <a:r>
              <a:rPr lang="en-US" sz="2400" dirty="0" err="1">
                <a:latin typeface="Rockwell"/>
              </a:rPr>
              <a:t>MyNavy</a:t>
            </a:r>
            <a:r>
              <a:rPr lang="en-US" sz="2400" dirty="0">
                <a:latin typeface="Rockwell"/>
              </a:rPr>
              <a:t> Assignment (MNA), utilizing “Submit OBLISERV Request” or via job application</a:t>
            </a:r>
          </a:p>
          <a:p>
            <a:r>
              <a:rPr lang="en-US" sz="2400" dirty="0"/>
              <a:t>CCC can also manually submit Sailor’s MNA OBLISERV intentions</a:t>
            </a:r>
          </a:p>
          <a:p>
            <a:endParaRPr lang="en-US" sz="2400" dirty="0"/>
          </a:p>
          <a:p>
            <a:endParaRPr lang="en-US" sz="2400" dirty="0"/>
          </a:p>
        </p:txBody>
      </p:sp>
      <p:pic>
        <p:nvPicPr>
          <p:cNvPr id="8" name="Picture 7">
            <a:extLst>
              <a:ext uri="{FF2B5EF4-FFF2-40B4-BE49-F238E27FC236}">
                <a16:creationId xmlns:a16="http://schemas.microsoft.com/office/drawing/2014/main" id="{7020829B-BECD-7366-A814-7B398A030663}"/>
              </a:ext>
            </a:extLst>
          </p:cNvPr>
          <p:cNvPicPr>
            <a:picLocks noChangeAspect="1"/>
          </p:cNvPicPr>
          <p:nvPr/>
        </p:nvPicPr>
        <p:blipFill>
          <a:blip r:embed="rId3"/>
          <a:stretch>
            <a:fillRect/>
          </a:stretch>
        </p:blipFill>
        <p:spPr>
          <a:xfrm>
            <a:off x="1000658" y="3296356"/>
            <a:ext cx="6977486" cy="3451578"/>
          </a:xfrm>
          <a:prstGeom prst="rect">
            <a:avLst/>
          </a:prstGeom>
        </p:spPr>
      </p:pic>
    </p:spTree>
    <p:extLst>
      <p:ext uri="{BB962C8B-B14F-4D97-AF65-F5344CB8AC3E}">
        <p14:creationId xmlns:p14="http://schemas.microsoft.com/office/powerpoint/2010/main" val="4049530264"/>
      </p:ext>
    </p:extLst>
  </p:cSld>
  <p:clrMapOvr>
    <a:masterClrMapping/>
  </p:clrMapOvr>
</p:sld>
</file>

<file path=ppt/theme/theme1.xml><?xml version="1.0" encoding="utf-8"?>
<a:theme xmlns:a="http://schemas.openxmlformats.org/drawingml/2006/main" name="fbts2">
  <a:themeElements>
    <a:clrScheme name="Custom 2">
      <a:dk1>
        <a:srgbClr val="E8B010"/>
      </a:dk1>
      <a:lt1>
        <a:srgbClr val="022A3A"/>
      </a:lt1>
      <a:dk2>
        <a:srgbClr val="E8B010"/>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2" id="{61249A60-6EF2-405B-9A8F-25E36BAE43AD}" vid="{0779729B-0038-4331-8F4E-695AD654B0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255B2E60AA534F8A31657A2F83B2E5" ma:contentTypeVersion="5" ma:contentTypeDescription="Create a new document." ma:contentTypeScope="" ma:versionID="9f1d7f3fcfa8ed0f840286d8c5654046">
  <xsd:schema xmlns:xsd="http://www.w3.org/2001/XMLSchema" xmlns:xs="http://www.w3.org/2001/XMLSchema" xmlns:p="http://schemas.microsoft.com/office/2006/metadata/properties" xmlns:ns2="988957f4-c619-44e7-9ffa-1e7677450ad0" targetNamespace="http://schemas.microsoft.com/office/2006/metadata/properties" ma:root="true" ma:fieldsID="943c4ece67a961319a9909cdbd46ca8e" ns2:_="">
    <xsd:import namespace="988957f4-c619-44e7-9ffa-1e7677450a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957f4-c619-44e7-9ffa-1e7677450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viewedby" ma:index="12" nillable="true" ma:displayName="Reviewed by" ma:format="Dropdown" ma:internalName="Review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edby xmlns="988957f4-c619-44e7-9ffa-1e7677450ad0" xsi:nil="true"/>
  </documentManagement>
</p:properties>
</file>

<file path=customXml/itemProps1.xml><?xml version="1.0" encoding="utf-8"?>
<ds:datastoreItem xmlns:ds="http://schemas.openxmlformats.org/officeDocument/2006/customXml" ds:itemID="{CA3078E0-6EC0-415D-A6E1-D5D9418650C0}">
  <ds:schemaRefs>
    <ds:schemaRef ds:uri="http://schemas.microsoft.com/sharepoint/v3/contenttype/forms"/>
  </ds:schemaRefs>
</ds:datastoreItem>
</file>

<file path=customXml/itemProps2.xml><?xml version="1.0" encoding="utf-8"?>
<ds:datastoreItem xmlns:ds="http://schemas.openxmlformats.org/officeDocument/2006/customXml" ds:itemID="{744919A3-CE6A-4A19-BBDF-407A7CB71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957f4-c619-44e7-9ffa-1e7677450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9B435B-F815-46E8-A9E5-1F17A2E6EA8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988957f4-c619-44e7-9ffa-1e7677450ad0"/>
  </ds:schemaRefs>
</ds:datastoreItem>
</file>

<file path=docProps/app.xml><?xml version="1.0" encoding="utf-8"?>
<Properties xmlns="http://schemas.openxmlformats.org/officeDocument/2006/extended-properties" xmlns:vt="http://schemas.openxmlformats.org/officeDocument/2006/docPropsVTypes">
  <Template/>
  <TotalTime>324</TotalTime>
  <Words>1568</Words>
  <Application>Microsoft Office PowerPoint</Application>
  <PresentationFormat>On-screen Show (4:3)</PresentationFormat>
  <Paragraphs>191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fbts2</vt:lpstr>
      <vt:lpstr>First Term Success Workshop</vt:lpstr>
      <vt:lpstr>Enabling Objectives</vt:lpstr>
      <vt:lpstr>References</vt:lpstr>
      <vt:lpstr>MyNavy Assignment (MNA)</vt:lpstr>
      <vt:lpstr>MyNavy Assignment (MNA) Homepage</vt:lpstr>
      <vt:lpstr>MyNavy Assignment (MNA) Homepage Login</vt:lpstr>
      <vt:lpstr>MyNavy Assignment (MNA) Sailor Info</vt:lpstr>
      <vt:lpstr>Career Waypoint (C-WAY) </vt:lpstr>
      <vt:lpstr>Career Waypoint (C-WAY) </vt:lpstr>
      <vt:lpstr>C-WAY Self-Service</vt:lpstr>
      <vt:lpstr>C-WAY Self-Service</vt:lpstr>
      <vt:lpstr>Job Opportunities in the Navy (JOIN) </vt:lpstr>
      <vt:lpstr>BUPERS Online (BOL)</vt:lpstr>
      <vt:lpstr>Navy Standard Integrated Personnel System (NSIPS)</vt:lpstr>
      <vt:lpstr>MyNavy Portal (MNP)</vt:lpstr>
      <vt:lpstr>MyNavy Portal (MNP) Homepage</vt:lpstr>
      <vt:lpstr>  Review and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Harshbarger</dc:creator>
  <cp:lastModifiedBy>Fahey, Sara J PO1 USN COMPACFLT (USA)</cp:lastModifiedBy>
  <cp:revision>719</cp:revision>
  <dcterms:created xsi:type="dcterms:W3CDTF">2019-02-21T05:43:23Z</dcterms:created>
  <dcterms:modified xsi:type="dcterms:W3CDTF">2024-08-27T16:47:25Z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0x01010038255B2E60AA534F8A31657A2F83B2E5</vt:lpwstr>
  </property>
  <property fmtid="{D5CDD505-2E9C-101B-9397-08002B2CF9AE}" pid="3" name="Order">
    <vt:r8>94900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_ExtendedDescription">
    <vt:lpwstr/>
  </property>
  <property fmtid="{D5CDD505-2E9C-101B-9397-08002B2CF9AE}" pid="11" name="TriggerFlowInfo">
    <vt:lpwstr/>
  </property>
</Properties>
</file>